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349" r:id="rId3"/>
    <p:sldId id="258" r:id="rId4"/>
    <p:sldId id="259" r:id="rId5"/>
    <p:sldId id="277" r:id="rId6"/>
    <p:sldId id="257" r:id="rId7"/>
    <p:sldId id="351" r:id="rId8"/>
    <p:sldId id="293" r:id="rId9"/>
    <p:sldId id="333" r:id="rId10"/>
    <p:sldId id="332" r:id="rId11"/>
    <p:sldId id="291" r:id="rId12"/>
    <p:sldId id="313" r:id="rId13"/>
    <p:sldId id="350" r:id="rId14"/>
    <p:sldId id="353" r:id="rId15"/>
    <p:sldId id="314" r:id="rId16"/>
    <p:sldId id="315" r:id="rId17"/>
    <p:sldId id="316" r:id="rId18"/>
    <p:sldId id="317" r:id="rId19"/>
    <p:sldId id="354" r:id="rId20"/>
    <p:sldId id="319" r:id="rId21"/>
    <p:sldId id="347" r:id="rId22"/>
    <p:sldId id="321" r:id="rId23"/>
    <p:sldId id="324" r:id="rId24"/>
    <p:sldId id="355" r:id="rId25"/>
    <p:sldId id="326" r:id="rId26"/>
    <p:sldId id="327" r:id="rId27"/>
    <p:sldId id="330" r:id="rId28"/>
    <p:sldId id="335" r:id="rId29"/>
    <p:sldId id="336" r:id="rId30"/>
    <p:sldId id="337" r:id="rId31"/>
    <p:sldId id="356" r:id="rId32"/>
    <p:sldId id="339" r:id="rId33"/>
    <p:sldId id="343" r:id="rId34"/>
    <p:sldId id="346" r:id="rId35"/>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05">
          <p15:clr>
            <a:srgbClr val="A4A3A4"/>
          </p15:clr>
        </p15:guide>
        <p15:guide id="2" orient="horz" pos="1429">
          <p15:clr>
            <a:srgbClr val="A4A3A4"/>
          </p15:clr>
        </p15:guide>
        <p15:guide id="3" orient="horz" pos="2238">
          <p15:clr>
            <a:srgbClr val="A4A3A4"/>
          </p15:clr>
        </p15:guide>
        <p15:guide id="4" orient="horz" pos="2937">
          <p15:clr>
            <a:srgbClr val="A4A3A4"/>
          </p15:clr>
        </p15:guide>
        <p15:guide id="5" orient="horz" pos="1796">
          <p15:clr>
            <a:srgbClr val="A4A3A4"/>
          </p15:clr>
        </p15:guide>
        <p15:guide id="6" orient="horz" pos="2480">
          <p15:clr>
            <a:srgbClr val="A4A3A4"/>
          </p15:clr>
        </p15:guide>
        <p15:guide id="7" pos="2880">
          <p15:clr>
            <a:srgbClr val="A4A3A4"/>
          </p15:clr>
        </p15:guide>
        <p15:guide id="8" pos="30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7DB"/>
    <a:srgbClr val="DC6D4B"/>
    <a:srgbClr val="858585"/>
    <a:srgbClr val="4A5A65"/>
    <a:srgbClr val="C9EAFA"/>
    <a:srgbClr val="FEE4DD"/>
    <a:srgbClr val="66C13F"/>
    <a:srgbClr val="FBCABA"/>
    <a:srgbClr val="F9AF98"/>
    <a:srgbClr val="F79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59" d="100"/>
          <a:sy n="159" d="100"/>
        </p:scale>
        <p:origin x="222" y="132"/>
      </p:cViewPr>
      <p:guideLst>
        <p:guide orient="horz" pos="1405"/>
        <p:guide orient="horz" pos="1429"/>
        <p:guide orient="horz" pos="2238"/>
        <p:guide orient="horz" pos="2937"/>
        <p:guide orient="horz" pos="1796"/>
        <p:guide orient="horz" pos="2480"/>
        <p:guide pos="2880"/>
        <p:guide pos="30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7" d="100"/>
          <a:sy n="97" d="100"/>
        </p:scale>
        <p:origin x="-358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BE624-1EB4-4D59-B05F-1616D01B8BA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E23DA6D-8289-4D67-9FB5-29F4CBCDD6ED}">
      <dgm:prSet>
        <dgm:style>
          <a:lnRef idx="2">
            <a:schemeClr val="accent6"/>
          </a:lnRef>
          <a:fillRef idx="1">
            <a:schemeClr val="lt1"/>
          </a:fillRef>
          <a:effectRef idx="0">
            <a:schemeClr val="accent6"/>
          </a:effectRef>
          <a:fontRef idx="minor">
            <a:schemeClr val="dk1"/>
          </a:fontRef>
        </dgm:style>
      </dgm:prSet>
      <dgm:spPr>
        <a:solidFill>
          <a:schemeClr val="accent4">
            <a:lumMod val="20000"/>
            <a:lumOff val="80000"/>
          </a:schemeClr>
        </a:solidFill>
        <a:ln>
          <a:solidFill>
            <a:schemeClr val="accent4">
              <a:lumMod val="20000"/>
              <a:lumOff val="80000"/>
            </a:schemeClr>
          </a:solidFill>
        </a:ln>
      </dgm:spPr>
      <dgm:t>
        <a:bodyPr/>
        <a:lstStyle/>
        <a:p>
          <a:pPr rtl="0"/>
          <a:r>
            <a:rPr lang="en-US" baseline="0" dirty="0" smtClean="0"/>
            <a:t>EPA-TSCA provisions protecting workers from exposure to chemical hazards </a:t>
          </a:r>
          <a:r>
            <a:rPr lang="en-US" b="1" baseline="0" dirty="0" smtClean="0"/>
            <a:t>do not preempt OSHA requirements </a:t>
          </a:r>
          <a:r>
            <a:rPr lang="en-US" baseline="0" dirty="0" smtClean="0"/>
            <a:t>for purposes of § 4(b)(1)</a:t>
          </a:r>
          <a:endParaRPr lang="en-US" dirty="0"/>
        </a:p>
      </dgm:t>
    </dgm:pt>
    <dgm:pt modelId="{A0AD1D19-8471-46D2-A51D-A2D7E2188927}" type="parTrans" cxnId="{E5712F55-4EE6-4897-8909-94C2BB8E7CE7}">
      <dgm:prSet/>
      <dgm:spPr/>
      <dgm:t>
        <a:bodyPr/>
        <a:lstStyle/>
        <a:p>
          <a:endParaRPr lang="en-US"/>
        </a:p>
      </dgm:t>
    </dgm:pt>
    <dgm:pt modelId="{B8B02413-D2D8-43BC-8271-786624710BCB}" type="sibTrans" cxnId="{E5712F55-4EE6-4897-8909-94C2BB8E7CE7}">
      <dgm:prSet/>
      <dgm:spPr/>
      <dgm:t>
        <a:bodyPr/>
        <a:lstStyle/>
        <a:p>
          <a:endParaRPr lang="en-US"/>
        </a:p>
      </dgm:t>
    </dgm:pt>
    <dgm:pt modelId="{9D8129F0-C725-4310-9098-858DCB347B4E}">
      <dgm:prSe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rtl="0"/>
          <a:r>
            <a:rPr lang="en-US" baseline="0" dirty="0" smtClean="0">
              <a:solidFill>
                <a:schemeClr val="tx1"/>
              </a:solidFill>
            </a:rPr>
            <a:t>Both OSHA and EPA have requirements that </a:t>
          </a:r>
          <a:r>
            <a:rPr lang="en-US" b="1" baseline="0" dirty="0" smtClean="0">
              <a:solidFill>
                <a:schemeClr val="tx1"/>
              </a:solidFill>
            </a:rPr>
            <a:t>apply at the same time</a:t>
          </a:r>
          <a:endParaRPr lang="en-US" b="1" dirty="0">
            <a:solidFill>
              <a:schemeClr val="tx1"/>
            </a:solidFill>
          </a:endParaRPr>
        </a:p>
      </dgm:t>
    </dgm:pt>
    <dgm:pt modelId="{6324C3BC-38D3-4427-B704-D343D058B399}" type="parTrans" cxnId="{E28B2856-36E6-4E75-8241-940A9F88ABD4}">
      <dgm:prSet/>
      <dgm:spPr/>
      <dgm:t>
        <a:bodyPr/>
        <a:lstStyle/>
        <a:p>
          <a:endParaRPr lang="en-US"/>
        </a:p>
      </dgm:t>
    </dgm:pt>
    <dgm:pt modelId="{1D542105-AC91-4881-89BD-9B64080C54B5}" type="sibTrans" cxnId="{E28B2856-36E6-4E75-8241-940A9F88ABD4}">
      <dgm:prSet/>
      <dgm:spPr/>
      <dgm:t>
        <a:bodyPr/>
        <a:lstStyle/>
        <a:p>
          <a:endParaRPr lang="en-US"/>
        </a:p>
      </dgm:t>
    </dgm:pt>
    <dgm:pt modelId="{1D571197-7925-4921-ACBC-86B7EA7A8357}" type="pres">
      <dgm:prSet presAssocID="{E63BE624-1EB4-4D59-B05F-1616D01B8BA9}" presName="Name0" presStyleCnt="0">
        <dgm:presLayoutVars>
          <dgm:dir/>
          <dgm:resizeHandles val="exact"/>
        </dgm:presLayoutVars>
      </dgm:prSet>
      <dgm:spPr/>
      <dgm:t>
        <a:bodyPr/>
        <a:lstStyle/>
        <a:p>
          <a:endParaRPr lang="en-US"/>
        </a:p>
      </dgm:t>
    </dgm:pt>
    <dgm:pt modelId="{75473700-250C-4FE2-AC76-2F8C2D6EF52A}" type="pres">
      <dgm:prSet presAssocID="{7E23DA6D-8289-4D67-9FB5-29F4CBCDD6ED}" presName="node" presStyleLbl="node1" presStyleIdx="0" presStyleCnt="2">
        <dgm:presLayoutVars>
          <dgm:bulletEnabled val="1"/>
        </dgm:presLayoutVars>
      </dgm:prSet>
      <dgm:spPr/>
      <dgm:t>
        <a:bodyPr/>
        <a:lstStyle/>
        <a:p>
          <a:endParaRPr lang="en-US"/>
        </a:p>
      </dgm:t>
    </dgm:pt>
    <dgm:pt modelId="{17284ADE-F766-49D5-9471-62F696318E60}" type="pres">
      <dgm:prSet presAssocID="{B8B02413-D2D8-43BC-8271-786624710BCB}" presName="sibTrans" presStyleLbl="sibTrans2D1" presStyleIdx="0" presStyleCnt="1"/>
      <dgm:spPr/>
      <dgm:t>
        <a:bodyPr/>
        <a:lstStyle/>
        <a:p>
          <a:endParaRPr lang="en-US"/>
        </a:p>
      </dgm:t>
    </dgm:pt>
    <dgm:pt modelId="{83002B5C-5EBA-4DA4-925B-B1FF2A2DB3AE}" type="pres">
      <dgm:prSet presAssocID="{B8B02413-D2D8-43BC-8271-786624710BCB}" presName="connectorText" presStyleLbl="sibTrans2D1" presStyleIdx="0" presStyleCnt="1"/>
      <dgm:spPr/>
      <dgm:t>
        <a:bodyPr/>
        <a:lstStyle/>
        <a:p>
          <a:endParaRPr lang="en-US"/>
        </a:p>
      </dgm:t>
    </dgm:pt>
    <dgm:pt modelId="{D1BC7C44-2818-41FF-904F-BE97A148742D}" type="pres">
      <dgm:prSet presAssocID="{9D8129F0-C725-4310-9098-858DCB347B4E}" presName="node" presStyleLbl="node1" presStyleIdx="1" presStyleCnt="2">
        <dgm:presLayoutVars>
          <dgm:bulletEnabled val="1"/>
        </dgm:presLayoutVars>
      </dgm:prSet>
      <dgm:spPr/>
      <dgm:t>
        <a:bodyPr/>
        <a:lstStyle/>
        <a:p>
          <a:endParaRPr lang="en-US"/>
        </a:p>
      </dgm:t>
    </dgm:pt>
  </dgm:ptLst>
  <dgm:cxnLst>
    <dgm:cxn modelId="{E5712F55-4EE6-4897-8909-94C2BB8E7CE7}" srcId="{E63BE624-1EB4-4D59-B05F-1616D01B8BA9}" destId="{7E23DA6D-8289-4D67-9FB5-29F4CBCDD6ED}" srcOrd="0" destOrd="0" parTransId="{A0AD1D19-8471-46D2-A51D-A2D7E2188927}" sibTransId="{B8B02413-D2D8-43BC-8271-786624710BCB}"/>
    <dgm:cxn modelId="{E28B2856-36E6-4E75-8241-940A9F88ABD4}" srcId="{E63BE624-1EB4-4D59-B05F-1616D01B8BA9}" destId="{9D8129F0-C725-4310-9098-858DCB347B4E}" srcOrd="1" destOrd="0" parTransId="{6324C3BC-38D3-4427-B704-D343D058B399}" sibTransId="{1D542105-AC91-4881-89BD-9B64080C54B5}"/>
    <dgm:cxn modelId="{BD19C391-C413-46C0-A40C-F23C2F9415AC}" type="presOf" srcId="{E63BE624-1EB4-4D59-B05F-1616D01B8BA9}" destId="{1D571197-7925-4921-ACBC-86B7EA7A8357}" srcOrd="0" destOrd="0" presId="urn:microsoft.com/office/officeart/2005/8/layout/process1"/>
    <dgm:cxn modelId="{4398A2D0-CDD4-4FA6-97C9-A66B759CE58F}" type="presOf" srcId="{9D8129F0-C725-4310-9098-858DCB347B4E}" destId="{D1BC7C44-2818-41FF-904F-BE97A148742D}" srcOrd="0" destOrd="0" presId="urn:microsoft.com/office/officeart/2005/8/layout/process1"/>
    <dgm:cxn modelId="{02E8619D-7E0F-4121-B46F-C535CFA6043C}" type="presOf" srcId="{B8B02413-D2D8-43BC-8271-786624710BCB}" destId="{83002B5C-5EBA-4DA4-925B-B1FF2A2DB3AE}" srcOrd="1" destOrd="0" presId="urn:microsoft.com/office/officeart/2005/8/layout/process1"/>
    <dgm:cxn modelId="{374011B4-F610-4B52-A49C-DED7FA701093}" type="presOf" srcId="{7E23DA6D-8289-4D67-9FB5-29F4CBCDD6ED}" destId="{75473700-250C-4FE2-AC76-2F8C2D6EF52A}" srcOrd="0" destOrd="0" presId="urn:microsoft.com/office/officeart/2005/8/layout/process1"/>
    <dgm:cxn modelId="{C6C718BC-9C3F-4CA8-90DC-96B13D3EB82B}" type="presOf" srcId="{B8B02413-D2D8-43BC-8271-786624710BCB}" destId="{17284ADE-F766-49D5-9471-62F696318E60}" srcOrd="0" destOrd="0" presId="urn:microsoft.com/office/officeart/2005/8/layout/process1"/>
    <dgm:cxn modelId="{5B27E67F-C873-451D-891D-6A03F145B2E4}" type="presParOf" srcId="{1D571197-7925-4921-ACBC-86B7EA7A8357}" destId="{75473700-250C-4FE2-AC76-2F8C2D6EF52A}" srcOrd="0" destOrd="0" presId="urn:microsoft.com/office/officeart/2005/8/layout/process1"/>
    <dgm:cxn modelId="{81EF853F-1DF1-42A1-A8F3-B35FDA7BB726}" type="presParOf" srcId="{1D571197-7925-4921-ACBC-86B7EA7A8357}" destId="{17284ADE-F766-49D5-9471-62F696318E60}" srcOrd="1" destOrd="0" presId="urn:microsoft.com/office/officeart/2005/8/layout/process1"/>
    <dgm:cxn modelId="{21801B35-8491-41CD-8680-72A6D6C79735}" type="presParOf" srcId="{17284ADE-F766-49D5-9471-62F696318E60}" destId="{83002B5C-5EBA-4DA4-925B-B1FF2A2DB3AE}" srcOrd="0" destOrd="0" presId="urn:microsoft.com/office/officeart/2005/8/layout/process1"/>
    <dgm:cxn modelId="{9F00189B-1510-4031-9A4F-29A3779F97E7}" type="presParOf" srcId="{1D571197-7925-4921-ACBC-86B7EA7A8357}" destId="{D1BC7C44-2818-41FF-904F-BE97A148742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0FA122-EA21-498E-BB22-E4EE0D7DE8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B27A6B6-865D-427C-8D19-1A69B5B6E105}">
      <dgm:prSet>
        <dgm:style>
          <a:lnRef idx="2">
            <a:schemeClr val="accent6"/>
          </a:lnRef>
          <a:fillRef idx="1">
            <a:schemeClr val="lt1"/>
          </a:fillRef>
          <a:effectRef idx="0">
            <a:schemeClr val="accent6"/>
          </a:effectRef>
          <a:fontRef idx="minor">
            <a:schemeClr val="dk1"/>
          </a:fontRef>
        </dgm:style>
      </dgm:prSet>
      <dgm:spPr/>
      <dgm:t>
        <a:bodyPr/>
        <a:lstStyle/>
        <a:p>
          <a:pPr rtl="0"/>
          <a:r>
            <a:rPr lang="en-US" baseline="0" dirty="0" smtClean="0"/>
            <a:t>As a result, Biden EPA considers that some workers will not be subject to OSHA PPE requirements or will not be following OSHA requirements. </a:t>
          </a:r>
          <a:endParaRPr lang="en-US" dirty="0"/>
        </a:p>
      </dgm:t>
    </dgm:pt>
    <dgm:pt modelId="{BAD5E1CD-7CF1-4D5C-8413-1928A2D3C99A}" type="parTrans" cxnId="{EB4DA61F-F205-42A4-AB12-09FEF42E1258}">
      <dgm:prSet/>
      <dgm:spPr/>
      <dgm:t>
        <a:bodyPr/>
        <a:lstStyle/>
        <a:p>
          <a:endParaRPr lang="en-US"/>
        </a:p>
      </dgm:t>
    </dgm:pt>
    <dgm:pt modelId="{7EB3F45C-E3F0-4B93-BB0D-C2085505E455}" type="sibTrans" cxnId="{EB4DA61F-F205-42A4-AB12-09FEF42E1258}">
      <dgm:prSet/>
      <dgm:spPr/>
      <dgm:t>
        <a:bodyPr/>
        <a:lstStyle/>
        <a:p>
          <a:endParaRPr lang="en-US"/>
        </a:p>
      </dgm:t>
    </dgm:pt>
    <dgm:pt modelId="{2F6B8932-EDA0-47C4-9A47-19422C3ADDF1}">
      <dgm:prSet>
        <dgm:style>
          <a:lnRef idx="2">
            <a:schemeClr val="accent6"/>
          </a:lnRef>
          <a:fillRef idx="1">
            <a:schemeClr val="lt1"/>
          </a:fillRef>
          <a:effectRef idx="0">
            <a:schemeClr val="accent6"/>
          </a:effectRef>
          <a:fontRef idx="minor">
            <a:schemeClr val="dk1"/>
          </a:fontRef>
        </dgm:style>
      </dgm:prSet>
      <dgm:spPr/>
      <dgm:t>
        <a:bodyPr/>
        <a:lstStyle/>
        <a:p>
          <a:pPr rtl="0"/>
          <a:r>
            <a:rPr lang="en-US" baseline="0" dirty="0" smtClean="0"/>
            <a:t>Biden EPA does not assume PPE use in making risk determination.</a:t>
          </a:r>
          <a:endParaRPr lang="en-US" dirty="0"/>
        </a:p>
      </dgm:t>
    </dgm:pt>
    <dgm:pt modelId="{9DEE95B1-FE30-460A-AEA1-9F1E6A98B186}" type="parTrans" cxnId="{7C31364E-9B19-4FB6-8614-2778E5DDCAFB}">
      <dgm:prSet/>
      <dgm:spPr/>
      <dgm:t>
        <a:bodyPr/>
        <a:lstStyle/>
        <a:p>
          <a:endParaRPr lang="en-US"/>
        </a:p>
      </dgm:t>
    </dgm:pt>
    <dgm:pt modelId="{4089CCAB-F448-4F50-85C2-C1301EFFDB56}" type="sibTrans" cxnId="{7C31364E-9B19-4FB6-8614-2778E5DDCAFB}">
      <dgm:prSet/>
      <dgm:spPr/>
      <dgm:t>
        <a:bodyPr/>
        <a:lstStyle/>
        <a:p>
          <a:endParaRPr lang="en-US"/>
        </a:p>
      </dgm:t>
    </dgm:pt>
    <dgm:pt modelId="{036E3D7E-1612-41CC-AFEF-67FDD853EC35}">
      <dgm:prSet>
        <dgm:style>
          <a:lnRef idx="2">
            <a:schemeClr val="accent6"/>
          </a:lnRef>
          <a:fillRef idx="1">
            <a:schemeClr val="lt1"/>
          </a:fillRef>
          <a:effectRef idx="0">
            <a:schemeClr val="accent6"/>
          </a:effectRef>
          <a:fontRef idx="minor">
            <a:schemeClr val="dk1"/>
          </a:fontRef>
        </dgm:style>
      </dgm:prSet>
      <dgm:spPr/>
      <dgm:t>
        <a:bodyPr/>
        <a:lstStyle/>
        <a:p>
          <a:pPr rtl="0"/>
          <a:r>
            <a:rPr lang="en-US" baseline="0" dirty="0" smtClean="0"/>
            <a:t>But, Biden EPA has indicated that it will consider evidence of PPE use in risk management rules for chemicals determined to present an unreasonable risk under their conditions of use</a:t>
          </a:r>
          <a:endParaRPr lang="en-US" dirty="0"/>
        </a:p>
      </dgm:t>
    </dgm:pt>
    <dgm:pt modelId="{47BA927B-30E2-4ADE-80CC-A2ED91EDE633}" type="parTrans" cxnId="{B458E472-B148-48DA-B71A-FD94ABA50FBF}">
      <dgm:prSet/>
      <dgm:spPr/>
      <dgm:t>
        <a:bodyPr/>
        <a:lstStyle/>
        <a:p>
          <a:endParaRPr lang="en-US"/>
        </a:p>
      </dgm:t>
    </dgm:pt>
    <dgm:pt modelId="{E3136B14-5C45-49A8-84D5-7E0FD15D9D9A}" type="sibTrans" cxnId="{B458E472-B148-48DA-B71A-FD94ABA50FBF}">
      <dgm:prSet/>
      <dgm:spPr/>
      <dgm:t>
        <a:bodyPr/>
        <a:lstStyle/>
        <a:p>
          <a:endParaRPr lang="en-US"/>
        </a:p>
      </dgm:t>
    </dgm:pt>
    <dgm:pt modelId="{BA5A139D-2B26-4F16-9A3F-0AD3EA9B9A6F}" type="pres">
      <dgm:prSet presAssocID="{410FA122-EA21-498E-BB22-E4EE0D7DE8D4}" presName="outerComposite" presStyleCnt="0">
        <dgm:presLayoutVars>
          <dgm:chMax val="5"/>
          <dgm:dir/>
          <dgm:resizeHandles val="exact"/>
        </dgm:presLayoutVars>
      </dgm:prSet>
      <dgm:spPr/>
      <dgm:t>
        <a:bodyPr/>
        <a:lstStyle/>
        <a:p>
          <a:endParaRPr lang="en-US"/>
        </a:p>
      </dgm:t>
    </dgm:pt>
    <dgm:pt modelId="{4E395502-CCB5-465A-A0FE-F7849D09BDE1}" type="pres">
      <dgm:prSet presAssocID="{410FA122-EA21-498E-BB22-E4EE0D7DE8D4}" presName="dummyMaxCanvas" presStyleCnt="0">
        <dgm:presLayoutVars/>
      </dgm:prSet>
      <dgm:spPr/>
    </dgm:pt>
    <dgm:pt modelId="{BFB03068-8124-4C36-B07F-A7BEF8740A51}" type="pres">
      <dgm:prSet presAssocID="{410FA122-EA21-498E-BB22-E4EE0D7DE8D4}" presName="ThreeNodes_1" presStyleLbl="node1" presStyleIdx="0" presStyleCnt="3">
        <dgm:presLayoutVars>
          <dgm:bulletEnabled val="1"/>
        </dgm:presLayoutVars>
      </dgm:prSet>
      <dgm:spPr/>
      <dgm:t>
        <a:bodyPr/>
        <a:lstStyle/>
        <a:p>
          <a:endParaRPr lang="en-US"/>
        </a:p>
      </dgm:t>
    </dgm:pt>
    <dgm:pt modelId="{EB394B2F-766D-49BC-A4A9-471D4723AE73}" type="pres">
      <dgm:prSet presAssocID="{410FA122-EA21-498E-BB22-E4EE0D7DE8D4}" presName="ThreeNodes_2" presStyleLbl="node1" presStyleIdx="1" presStyleCnt="3">
        <dgm:presLayoutVars>
          <dgm:bulletEnabled val="1"/>
        </dgm:presLayoutVars>
      </dgm:prSet>
      <dgm:spPr/>
      <dgm:t>
        <a:bodyPr/>
        <a:lstStyle/>
        <a:p>
          <a:endParaRPr lang="en-US"/>
        </a:p>
      </dgm:t>
    </dgm:pt>
    <dgm:pt modelId="{1882207B-7BB7-4AA1-AD17-1740A8274B45}" type="pres">
      <dgm:prSet presAssocID="{410FA122-EA21-498E-BB22-E4EE0D7DE8D4}" presName="ThreeNodes_3" presStyleLbl="node1" presStyleIdx="2" presStyleCnt="3">
        <dgm:presLayoutVars>
          <dgm:bulletEnabled val="1"/>
        </dgm:presLayoutVars>
      </dgm:prSet>
      <dgm:spPr/>
      <dgm:t>
        <a:bodyPr/>
        <a:lstStyle/>
        <a:p>
          <a:endParaRPr lang="en-US"/>
        </a:p>
      </dgm:t>
    </dgm:pt>
    <dgm:pt modelId="{A353AE03-7534-4918-B1F6-2960119A1D48}" type="pres">
      <dgm:prSet presAssocID="{410FA122-EA21-498E-BB22-E4EE0D7DE8D4}" presName="ThreeConn_1-2" presStyleLbl="fgAccFollowNode1" presStyleIdx="0" presStyleCnt="2">
        <dgm:presLayoutVars>
          <dgm:bulletEnabled val="1"/>
        </dgm:presLayoutVars>
      </dgm:prSet>
      <dgm:spPr/>
      <dgm:t>
        <a:bodyPr/>
        <a:lstStyle/>
        <a:p>
          <a:endParaRPr lang="en-US"/>
        </a:p>
      </dgm:t>
    </dgm:pt>
    <dgm:pt modelId="{2704687D-AB11-4D2B-AF02-22F25B1D1AED}" type="pres">
      <dgm:prSet presAssocID="{410FA122-EA21-498E-BB22-E4EE0D7DE8D4}" presName="ThreeConn_2-3" presStyleLbl="fgAccFollowNode1" presStyleIdx="1" presStyleCnt="2">
        <dgm:presLayoutVars>
          <dgm:bulletEnabled val="1"/>
        </dgm:presLayoutVars>
      </dgm:prSet>
      <dgm:spPr/>
      <dgm:t>
        <a:bodyPr/>
        <a:lstStyle/>
        <a:p>
          <a:endParaRPr lang="en-US"/>
        </a:p>
      </dgm:t>
    </dgm:pt>
    <dgm:pt modelId="{66A351C2-CEDF-470D-8D52-BED63E3EFE56}" type="pres">
      <dgm:prSet presAssocID="{410FA122-EA21-498E-BB22-E4EE0D7DE8D4}" presName="ThreeNodes_1_text" presStyleLbl="node1" presStyleIdx="2" presStyleCnt="3">
        <dgm:presLayoutVars>
          <dgm:bulletEnabled val="1"/>
        </dgm:presLayoutVars>
      </dgm:prSet>
      <dgm:spPr/>
      <dgm:t>
        <a:bodyPr/>
        <a:lstStyle/>
        <a:p>
          <a:endParaRPr lang="en-US"/>
        </a:p>
      </dgm:t>
    </dgm:pt>
    <dgm:pt modelId="{29B67FB0-C7B1-4997-AF9A-836228415C6D}" type="pres">
      <dgm:prSet presAssocID="{410FA122-EA21-498E-BB22-E4EE0D7DE8D4}" presName="ThreeNodes_2_text" presStyleLbl="node1" presStyleIdx="2" presStyleCnt="3">
        <dgm:presLayoutVars>
          <dgm:bulletEnabled val="1"/>
        </dgm:presLayoutVars>
      </dgm:prSet>
      <dgm:spPr/>
      <dgm:t>
        <a:bodyPr/>
        <a:lstStyle/>
        <a:p>
          <a:endParaRPr lang="en-US"/>
        </a:p>
      </dgm:t>
    </dgm:pt>
    <dgm:pt modelId="{5B4C9520-36E3-4B74-B6C1-0588D4C55BBD}" type="pres">
      <dgm:prSet presAssocID="{410FA122-EA21-498E-BB22-E4EE0D7DE8D4}" presName="ThreeNodes_3_text" presStyleLbl="node1" presStyleIdx="2" presStyleCnt="3">
        <dgm:presLayoutVars>
          <dgm:bulletEnabled val="1"/>
        </dgm:presLayoutVars>
      </dgm:prSet>
      <dgm:spPr/>
      <dgm:t>
        <a:bodyPr/>
        <a:lstStyle/>
        <a:p>
          <a:endParaRPr lang="en-US"/>
        </a:p>
      </dgm:t>
    </dgm:pt>
  </dgm:ptLst>
  <dgm:cxnLst>
    <dgm:cxn modelId="{2BAA1BCC-C548-4774-B883-5503F21C1D2B}" type="presOf" srcId="{2F6B8932-EDA0-47C4-9A47-19422C3ADDF1}" destId="{29B67FB0-C7B1-4997-AF9A-836228415C6D}" srcOrd="1" destOrd="0" presId="urn:microsoft.com/office/officeart/2005/8/layout/vProcess5"/>
    <dgm:cxn modelId="{EB4DA61F-F205-42A4-AB12-09FEF42E1258}" srcId="{410FA122-EA21-498E-BB22-E4EE0D7DE8D4}" destId="{7B27A6B6-865D-427C-8D19-1A69B5B6E105}" srcOrd="0" destOrd="0" parTransId="{BAD5E1CD-7CF1-4D5C-8413-1928A2D3C99A}" sibTransId="{7EB3F45C-E3F0-4B93-BB0D-C2085505E455}"/>
    <dgm:cxn modelId="{C7C578F7-2E95-4F3B-8D7C-DD267A3D862C}" type="presOf" srcId="{4089CCAB-F448-4F50-85C2-C1301EFFDB56}" destId="{2704687D-AB11-4D2B-AF02-22F25B1D1AED}" srcOrd="0" destOrd="0" presId="urn:microsoft.com/office/officeart/2005/8/layout/vProcess5"/>
    <dgm:cxn modelId="{5F0D8BBF-63F3-47DC-BE41-17616C4CE785}" type="presOf" srcId="{036E3D7E-1612-41CC-AFEF-67FDD853EC35}" destId="{5B4C9520-36E3-4B74-B6C1-0588D4C55BBD}" srcOrd="1" destOrd="0" presId="urn:microsoft.com/office/officeart/2005/8/layout/vProcess5"/>
    <dgm:cxn modelId="{15EA7B11-9E3F-4AB4-8412-D3E0D2F1D0C7}" type="presOf" srcId="{2F6B8932-EDA0-47C4-9A47-19422C3ADDF1}" destId="{EB394B2F-766D-49BC-A4A9-471D4723AE73}" srcOrd="0" destOrd="0" presId="urn:microsoft.com/office/officeart/2005/8/layout/vProcess5"/>
    <dgm:cxn modelId="{4055D697-C2FE-413E-BC3D-A6B89609760D}" type="presOf" srcId="{7B27A6B6-865D-427C-8D19-1A69B5B6E105}" destId="{66A351C2-CEDF-470D-8D52-BED63E3EFE56}" srcOrd="1" destOrd="0" presId="urn:microsoft.com/office/officeart/2005/8/layout/vProcess5"/>
    <dgm:cxn modelId="{858956C4-DC1B-421B-87DC-A01DCF363027}" type="presOf" srcId="{7EB3F45C-E3F0-4B93-BB0D-C2085505E455}" destId="{A353AE03-7534-4918-B1F6-2960119A1D48}" srcOrd="0" destOrd="0" presId="urn:microsoft.com/office/officeart/2005/8/layout/vProcess5"/>
    <dgm:cxn modelId="{1D5D01BE-6540-4F33-B4F8-0FCF97C6BF5B}" type="presOf" srcId="{410FA122-EA21-498E-BB22-E4EE0D7DE8D4}" destId="{BA5A139D-2B26-4F16-9A3F-0AD3EA9B9A6F}" srcOrd="0" destOrd="0" presId="urn:microsoft.com/office/officeart/2005/8/layout/vProcess5"/>
    <dgm:cxn modelId="{B458E472-B148-48DA-B71A-FD94ABA50FBF}" srcId="{410FA122-EA21-498E-BB22-E4EE0D7DE8D4}" destId="{036E3D7E-1612-41CC-AFEF-67FDD853EC35}" srcOrd="2" destOrd="0" parTransId="{47BA927B-30E2-4ADE-80CC-A2ED91EDE633}" sibTransId="{E3136B14-5C45-49A8-84D5-7E0FD15D9D9A}"/>
    <dgm:cxn modelId="{7C31364E-9B19-4FB6-8614-2778E5DDCAFB}" srcId="{410FA122-EA21-498E-BB22-E4EE0D7DE8D4}" destId="{2F6B8932-EDA0-47C4-9A47-19422C3ADDF1}" srcOrd="1" destOrd="0" parTransId="{9DEE95B1-FE30-460A-AEA1-9F1E6A98B186}" sibTransId="{4089CCAB-F448-4F50-85C2-C1301EFFDB56}"/>
    <dgm:cxn modelId="{185261B6-82D7-4507-BEAD-32744495CA4D}" type="presOf" srcId="{036E3D7E-1612-41CC-AFEF-67FDD853EC35}" destId="{1882207B-7BB7-4AA1-AD17-1740A8274B45}" srcOrd="0" destOrd="0" presId="urn:microsoft.com/office/officeart/2005/8/layout/vProcess5"/>
    <dgm:cxn modelId="{91A24050-131B-498F-8DAA-C3961F551542}" type="presOf" srcId="{7B27A6B6-865D-427C-8D19-1A69B5B6E105}" destId="{BFB03068-8124-4C36-B07F-A7BEF8740A51}" srcOrd="0" destOrd="0" presId="urn:microsoft.com/office/officeart/2005/8/layout/vProcess5"/>
    <dgm:cxn modelId="{F441B515-5F81-4D8C-A9AF-A172C44CA782}" type="presParOf" srcId="{BA5A139D-2B26-4F16-9A3F-0AD3EA9B9A6F}" destId="{4E395502-CCB5-465A-A0FE-F7849D09BDE1}" srcOrd="0" destOrd="0" presId="urn:microsoft.com/office/officeart/2005/8/layout/vProcess5"/>
    <dgm:cxn modelId="{776F8B48-2500-44E7-B49C-AF91A466939B}" type="presParOf" srcId="{BA5A139D-2B26-4F16-9A3F-0AD3EA9B9A6F}" destId="{BFB03068-8124-4C36-B07F-A7BEF8740A51}" srcOrd="1" destOrd="0" presId="urn:microsoft.com/office/officeart/2005/8/layout/vProcess5"/>
    <dgm:cxn modelId="{AD4F29A1-CDE5-40E6-AA7D-C54542E6D008}" type="presParOf" srcId="{BA5A139D-2B26-4F16-9A3F-0AD3EA9B9A6F}" destId="{EB394B2F-766D-49BC-A4A9-471D4723AE73}" srcOrd="2" destOrd="0" presId="urn:microsoft.com/office/officeart/2005/8/layout/vProcess5"/>
    <dgm:cxn modelId="{E39EE1CB-BF44-4400-A609-BC77152CE039}" type="presParOf" srcId="{BA5A139D-2B26-4F16-9A3F-0AD3EA9B9A6F}" destId="{1882207B-7BB7-4AA1-AD17-1740A8274B45}" srcOrd="3" destOrd="0" presId="urn:microsoft.com/office/officeart/2005/8/layout/vProcess5"/>
    <dgm:cxn modelId="{B4BEAC6F-604D-47D7-9E06-2137799368B6}" type="presParOf" srcId="{BA5A139D-2B26-4F16-9A3F-0AD3EA9B9A6F}" destId="{A353AE03-7534-4918-B1F6-2960119A1D48}" srcOrd="4" destOrd="0" presId="urn:microsoft.com/office/officeart/2005/8/layout/vProcess5"/>
    <dgm:cxn modelId="{BE10E8A5-A824-4AE1-85F1-14432114FA25}" type="presParOf" srcId="{BA5A139D-2B26-4F16-9A3F-0AD3EA9B9A6F}" destId="{2704687D-AB11-4D2B-AF02-22F25B1D1AED}" srcOrd="5" destOrd="0" presId="urn:microsoft.com/office/officeart/2005/8/layout/vProcess5"/>
    <dgm:cxn modelId="{CE64B509-062E-4445-BE42-6D1C38345296}" type="presParOf" srcId="{BA5A139D-2B26-4F16-9A3F-0AD3EA9B9A6F}" destId="{66A351C2-CEDF-470D-8D52-BED63E3EFE56}" srcOrd="6" destOrd="0" presId="urn:microsoft.com/office/officeart/2005/8/layout/vProcess5"/>
    <dgm:cxn modelId="{9A97FBBD-623F-47F0-BF32-B436EEA94DCD}" type="presParOf" srcId="{BA5A139D-2B26-4F16-9A3F-0AD3EA9B9A6F}" destId="{29B67FB0-C7B1-4997-AF9A-836228415C6D}" srcOrd="7" destOrd="0" presId="urn:microsoft.com/office/officeart/2005/8/layout/vProcess5"/>
    <dgm:cxn modelId="{A4FF97BF-FD32-442E-8ECB-A796BD9C2B75}" type="presParOf" srcId="{BA5A139D-2B26-4F16-9A3F-0AD3EA9B9A6F}" destId="{5B4C9520-36E3-4B74-B6C1-0588D4C55BB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E76A4F-EE9B-4AC1-9BCE-ECE69D11942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C69DCD8-37CF-4375-9C65-7B625B114E38}">
      <dgm:prSet custT="1">
        <dgm:style>
          <a:lnRef idx="0">
            <a:scrgbClr r="0" g="0" b="0"/>
          </a:lnRef>
          <a:fillRef idx="0">
            <a:scrgbClr r="0" g="0" b="0"/>
          </a:fillRef>
          <a:effectRef idx="0">
            <a:scrgbClr r="0" g="0" b="0"/>
          </a:effectRef>
          <a:fontRef idx="minor">
            <a:schemeClr val="lt1"/>
          </a:fontRef>
        </dgm:style>
      </dgm:prSet>
      <dgm:spPr>
        <a:solidFill>
          <a:schemeClr val="dk1"/>
        </a:solidFill>
        <a:ln>
          <a:noFill/>
        </a:ln>
      </dgm:spPr>
      <dgm:t>
        <a:bodyPr/>
        <a:lstStyle/>
        <a:p>
          <a:pPr rtl="0"/>
          <a:r>
            <a:rPr lang="en-US" sz="2400" baseline="0" dirty="0" smtClean="0"/>
            <a:t>Evidence of PPE use</a:t>
          </a:r>
          <a:endParaRPr lang="en-US" sz="2400" dirty="0"/>
        </a:p>
      </dgm:t>
    </dgm:pt>
    <dgm:pt modelId="{4840CB5D-0FB9-4E7E-90C1-5D9338427477}" type="parTrans" cxnId="{A10FB6F0-3744-4992-9D07-A28F02BC6203}">
      <dgm:prSet/>
      <dgm:spPr/>
      <dgm:t>
        <a:bodyPr/>
        <a:lstStyle/>
        <a:p>
          <a:endParaRPr lang="en-US"/>
        </a:p>
      </dgm:t>
    </dgm:pt>
    <dgm:pt modelId="{294021A5-C71F-4FB1-B079-7ED307A0886C}" type="sibTrans" cxnId="{A10FB6F0-3744-4992-9D07-A28F02BC6203}">
      <dgm:prSet/>
      <dgm:spPr/>
      <dgm:t>
        <a:bodyPr/>
        <a:lstStyle/>
        <a:p>
          <a:endParaRPr lang="en-US"/>
        </a:p>
      </dgm:t>
    </dgm:pt>
    <dgm:pt modelId="{37E2947E-090E-45B1-AB5C-7E9479527E6C}">
      <dgm:prSet>
        <dgm:style>
          <a:lnRef idx="2">
            <a:schemeClr val="accent6"/>
          </a:lnRef>
          <a:fillRef idx="1">
            <a:schemeClr val="lt1"/>
          </a:fillRef>
          <a:effectRef idx="0">
            <a:schemeClr val="accent6"/>
          </a:effectRef>
          <a:fontRef idx="minor">
            <a:schemeClr val="dk1"/>
          </a:fontRef>
        </dgm:style>
      </dgm:prSet>
      <dgm:spPr/>
      <dgm:t>
        <a:bodyPr/>
        <a:lstStyle/>
        <a:p>
          <a:pPr rtl="0"/>
          <a:r>
            <a:rPr lang="en-US" sz="2000" dirty="0" smtClean="0"/>
            <a:t>EPA has said that evidence of PPE use can help it </a:t>
          </a:r>
          <a:r>
            <a:rPr lang="en-US" sz="2000" b="1" dirty="0" smtClean="0"/>
            <a:t>draft risk management rules</a:t>
          </a:r>
          <a:r>
            <a:rPr lang="en-US" sz="2000" dirty="0" smtClean="0"/>
            <a:t>.</a:t>
          </a:r>
          <a:endParaRPr lang="en-US" sz="2000" dirty="0"/>
        </a:p>
      </dgm:t>
    </dgm:pt>
    <dgm:pt modelId="{8835E36C-1326-45F1-A61E-47BD4A2DB53A}" type="parTrans" cxnId="{8FB1D112-D62A-4371-AFFE-327880E98198}">
      <dgm:prSet/>
      <dgm:spPr/>
      <dgm:t>
        <a:bodyPr/>
        <a:lstStyle/>
        <a:p>
          <a:endParaRPr lang="en-US"/>
        </a:p>
      </dgm:t>
    </dgm:pt>
    <dgm:pt modelId="{3DA1914E-5B77-4684-812C-17D11FBD8B7B}" type="sibTrans" cxnId="{8FB1D112-D62A-4371-AFFE-327880E98198}">
      <dgm:prSet/>
      <dgm:spPr/>
      <dgm:t>
        <a:bodyPr/>
        <a:lstStyle/>
        <a:p>
          <a:endParaRPr lang="en-US"/>
        </a:p>
      </dgm:t>
    </dgm:pt>
    <dgm:pt modelId="{4A1BBFA1-5A01-4F92-BDFF-550A5E1299C9}">
      <dgm:prSet>
        <dgm:style>
          <a:lnRef idx="2">
            <a:schemeClr val="accent6"/>
          </a:lnRef>
          <a:fillRef idx="1">
            <a:schemeClr val="lt1"/>
          </a:fillRef>
          <a:effectRef idx="0">
            <a:schemeClr val="accent6"/>
          </a:effectRef>
          <a:fontRef idx="minor">
            <a:schemeClr val="dk1"/>
          </a:fontRef>
        </dgm:style>
      </dgm:prSet>
      <dgm:spPr/>
      <dgm:t>
        <a:bodyPr/>
        <a:lstStyle/>
        <a:p>
          <a:r>
            <a:rPr lang="en-US" sz="2000" dirty="0" smtClean="0"/>
            <a:t>Evidence of actual PPE use is of value to EPA, but only as </a:t>
          </a:r>
          <a:r>
            <a:rPr lang="en-US" sz="2000" b="1" dirty="0" smtClean="0"/>
            <a:t>showing the efficacy of EPA requirements</a:t>
          </a:r>
          <a:r>
            <a:rPr lang="en-US" sz="2000" dirty="0" smtClean="0"/>
            <a:t>, not as a substitute for such mitigation measures.</a:t>
          </a:r>
          <a:endParaRPr lang="en-US" sz="2000" dirty="0"/>
        </a:p>
      </dgm:t>
    </dgm:pt>
    <dgm:pt modelId="{D68B3274-2BE3-440C-B2EC-254DD0E556F2}" type="parTrans" cxnId="{19C22261-BDC3-46B1-BBEF-AEA09FDD1D9D}">
      <dgm:prSet/>
      <dgm:spPr/>
      <dgm:t>
        <a:bodyPr/>
        <a:lstStyle/>
        <a:p>
          <a:endParaRPr lang="en-US"/>
        </a:p>
      </dgm:t>
    </dgm:pt>
    <dgm:pt modelId="{D9DEE926-0DCC-4F5F-899C-7535AD974A75}" type="sibTrans" cxnId="{19C22261-BDC3-46B1-BBEF-AEA09FDD1D9D}">
      <dgm:prSet/>
      <dgm:spPr/>
      <dgm:t>
        <a:bodyPr/>
        <a:lstStyle/>
        <a:p>
          <a:endParaRPr lang="en-US"/>
        </a:p>
      </dgm:t>
    </dgm:pt>
    <dgm:pt modelId="{5205EF5A-2BB9-4C22-978D-537CEDEAD968}">
      <dgm:prSet custT="1">
        <dgm:style>
          <a:lnRef idx="2">
            <a:schemeClr val="accent6"/>
          </a:lnRef>
          <a:fillRef idx="1">
            <a:schemeClr val="lt1"/>
          </a:fillRef>
          <a:effectRef idx="0">
            <a:schemeClr val="accent6"/>
          </a:effectRef>
          <a:fontRef idx="minor">
            <a:schemeClr val="dk1"/>
          </a:fontRef>
        </dgm:style>
      </dgm:prSet>
      <dgm:spPr/>
      <dgm:t>
        <a:bodyPr/>
        <a:lstStyle/>
        <a:p>
          <a:pPr rtl="0"/>
          <a:endParaRPr lang="en-US" sz="1000" dirty="0"/>
        </a:p>
      </dgm:t>
    </dgm:pt>
    <dgm:pt modelId="{CB35B41C-E999-4035-B36C-1098DE5ABCD6}" type="parTrans" cxnId="{81EDD6B1-2C26-40F4-8327-D25D23E494B7}">
      <dgm:prSet/>
      <dgm:spPr/>
      <dgm:t>
        <a:bodyPr/>
        <a:lstStyle/>
        <a:p>
          <a:endParaRPr lang="en-US"/>
        </a:p>
      </dgm:t>
    </dgm:pt>
    <dgm:pt modelId="{47049E7A-6B49-46A1-9B74-1086598D28F0}" type="sibTrans" cxnId="{81EDD6B1-2C26-40F4-8327-D25D23E494B7}">
      <dgm:prSet/>
      <dgm:spPr/>
      <dgm:t>
        <a:bodyPr/>
        <a:lstStyle/>
        <a:p>
          <a:endParaRPr lang="en-US"/>
        </a:p>
      </dgm:t>
    </dgm:pt>
    <dgm:pt modelId="{C9630906-F70B-46A6-A49D-393ED5A849E1}" type="pres">
      <dgm:prSet presAssocID="{1EE76A4F-EE9B-4AC1-9BCE-ECE69D11942F}" presName="linearFlow" presStyleCnt="0">
        <dgm:presLayoutVars>
          <dgm:dir/>
          <dgm:animLvl val="lvl"/>
          <dgm:resizeHandles val="exact"/>
        </dgm:presLayoutVars>
      </dgm:prSet>
      <dgm:spPr/>
      <dgm:t>
        <a:bodyPr/>
        <a:lstStyle/>
        <a:p>
          <a:endParaRPr lang="en-US"/>
        </a:p>
      </dgm:t>
    </dgm:pt>
    <dgm:pt modelId="{6B3071AA-3062-40D1-BE70-640F4CC051B1}" type="pres">
      <dgm:prSet presAssocID="{4C69DCD8-37CF-4375-9C65-7B625B114E38}" presName="composite" presStyleCnt="0"/>
      <dgm:spPr/>
    </dgm:pt>
    <dgm:pt modelId="{EF203669-186E-4F0D-8DCA-597487502BF5}" type="pres">
      <dgm:prSet presAssocID="{4C69DCD8-37CF-4375-9C65-7B625B114E38}" presName="parTx" presStyleLbl="node1" presStyleIdx="0" presStyleCnt="1">
        <dgm:presLayoutVars>
          <dgm:chMax val="0"/>
          <dgm:chPref val="0"/>
          <dgm:bulletEnabled val="1"/>
        </dgm:presLayoutVars>
      </dgm:prSet>
      <dgm:spPr/>
      <dgm:t>
        <a:bodyPr/>
        <a:lstStyle/>
        <a:p>
          <a:endParaRPr lang="en-US"/>
        </a:p>
      </dgm:t>
    </dgm:pt>
    <dgm:pt modelId="{072A9F4D-A642-4C6F-B21D-70794B787199}" type="pres">
      <dgm:prSet presAssocID="{4C69DCD8-37CF-4375-9C65-7B625B114E38}" presName="parSh" presStyleLbl="node1" presStyleIdx="0" presStyleCnt="1" custLinFactNeighborX="-755" custLinFactNeighborY="-240"/>
      <dgm:spPr/>
      <dgm:t>
        <a:bodyPr/>
        <a:lstStyle/>
        <a:p>
          <a:endParaRPr lang="en-US"/>
        </a:p>
      </dgm:t>
    </dgm:pt>
    <dgm:pt modelId="{5C65C7C1-6F40-4C06-895E-C3A76159EBE0}" type="pres">
      <dgm:prSet presAssocID="{4C69DCD8-37CF-4375-9C65-7B625B114E38}" presName="desTx" presStyleLbl="fgAcc1" presStyleIdx="0" presStyleCnt="1" custScaleY="112231">
        <dgm:presLayoutVars>
          <dgm:bulletEnabled val="1"/>
        </dgm:presLayoutVars>
      </dgm:prSet>
      <dgm:spPr/>
      <dgm:t>
        <a:bodyPr/>
        <a:lstStyle/>
        <a:p>
          <a:endParaRPr lang="en-US"/>
        </a:p>
      </dgm:t>
    </dgm:pt>
  </dgm:ptLst>
  <dgm:cxnLst>
    <dgm:cxn modelId="{4CAECE40-484D-4578-A701-8876B58BCE08}" type="presOf" srcId="{4C69DCD8-37CF-4375-9C65-7B625B114E38}" destId="{EF203669-186E-4F0D-8DCA-597487502BF5}" srcOrd="0" destOrd="0" presId="urn:microsoft.com/office/officeart/2005/8/layout/process3"/>
    <dgm:cxn modelId="{40800C6B-0DDF-4346-A8C7-27104D0C8C4C}" type="presOf" srcId="{1EE76A4F-EE9B-4AC1-9BCE-ECE69D11942F}" destId="{C9630906-F70B-46A6-A49D-393ED5A849E1}" srcOrd="0" destOrd="0" presId="urn:microsoft.com/office/officeart/2005/8/layout/process3"/>
    <dgm:cxn modelId="{67C5D526-13A1-4BA2-8A0B-9CE416B28A83}" type="presOf" srcId="{4A1BBFA1-5A01-4F92-BDFF-550A5E1299C9}" destId="{5C65C7C1-6F40-4C06-895E-C3A76159EBE0}" srcOrd="0" destOrd="2" presId="urn:microsoft.com/office/officeart/2005/8/layout/process3"/>
    <dgm:cxn modelId="{F02A88D0-386B-4DE3-9068-D622A25DE0AF}" type="presOf" srcId="{4C69DCD8-37CF-4375-9C65-7B625B114E38}" destId="{072A9F4D-A642-4C6F-B21D-70794B787199}" srcOrd="1" destOrd="0" presId="urn:microsoft.com/office/officeart/2005/8/layout/process3"/>
    <dgm:cxn modelId="{81EDD6B1-2C26-40F4-8327-D25D23E494B7}" srcId="{4C69DCD8-37CF-4375-9C65-7B625B114E38}" destId="{5205EF5A-2BB9-4C22-978D-537CEDEAD968}" srcOrd="1" destOrd="0" parTransId="{CB35B41C-E999-4035-B36C-1098DE5ABCD6}" sibTransId="{47049E7A-6B49-46A1-9B74-1086598D28F0}"/>
    <dgm:cxn modelId="{87B189BF-3920-40AD-80A7-54EBE9030AA8}" type="presOf" srcId="{5205EF5A-2BB9-4C22-978D-537CEDEAD968}" destId="{5C65C7C1-6F40-4C06-895E-C3A76159EBE0}" srcOrd="0" destOrd="1" presId="urn:microsoft.com/office/officeart/2005/8/layout/process3"/>
    <dgm:cxn modelId="{8FB1D112-D62A-4371-AFFE-327880E98198}" srcId="{4C69DCD8-37CF-4375-9C65-7B625B114E38}" destId="{37E2947E-090E-45B1-AB5C-7E9479527E6C}" srcOrd="0" destOrd="0" parTransId="{8835E36C-1326-45F1-A61E-47BD4A2DB53A}" sibTransId="{3DA1914E-5B77-4684-812C-17D11FBD8B7B}"/>
    <dgm:cxn modelId="{A10FB6F0-3744-4992-9D07-A28F02BC6203}" srcId="{1EE76A4F-EE9B-4AC1-9BCE-ECE69D11942F}" destId="{4C69DCD8-37CF-4375-9C65-7B625B114E38}" srcOrd="0" destOrd="0" parTransId="{4840CB5D-0FB9-4E7E-90C1-5D9338427477}" sibTransId="{294021A5-C71F-4FB1-B079-7ED307A0886C}"/>
    <dgm:cxn modelId="{6D2A1318-F205-4800-9DC0-BD8CB717B8AC}" type="presOf" srcId="{37E2947E-090E-45B1-AB5C-7E9479527E6C}" destId="{5C65C7C1-6F40-4C06-895E-C3A76159EBE0}" srcOrd="0" destOrd="0" presId="urn:microsoft.com/office/officeart/2005/8/layout/process3"/>
    <dgm:cxn modelId="{19C22261-BDC3-46B1-BBEF-AEA09FDD1D9D}" srcId="{4C69DCD8-37CF-4375-9C65-7B625B114E38}" destId="{4A1BBFA1-5A01-4F92-BDFF-550A5E1299C9}" srcOrd="2" destOrd="0" parTransId="{D68B3274-2BE3-440C-B2EC-254DD0E556F2}" sibTransId="{D9DEE926-0DCC-4F5F-899C-7535AD974A75}"/>
    <dgm:cxn modelId="{010E0640-B906-478A-8220-3AFF92AFCD6C}" type="presParOf" srcId="{C9630906-F70B-46A6-A49D-393ED5A849E1}" destId="{6B3071AA-3062-40D1-BE70-640F4CC051B1}" srcOrd="0" destOrd="0" presId="urn:microsoft.com/office/officeart/2005/8/layout/process3"/>
    <dgm:cxn modelId="{7775B6CF-C9A0-4D5D-865F-850EA38D1027}" type="presParOf" srcId="{6B3071AA-3062-40D1-BE70-640F4CC051B1}" destId="{EF203669-186E-4F0D-8DCA-597487502BF5}" srcOrd="0" destOrd="0" presId="urn:microsoft.com/office/officeart/2005/8/layout/process3"/>
    <dgm:cxn modelId="{D5CE97C8-D79D-4B95-A0C9-7100FB7B9683}" type="presParOf" srcId="{6B3071AA-3062-40D1-BE70-640F4CC051B1}" destId="{072A9F4D-A642-4C6F-B21D-70794B787199}" srcOrd="1" destOrd="0" presId="urn:microsoft.com/office/officeart/2005/8/layout/process3"/>
    <dgm:cxn modelId="{F7430B41-1894-4A0D-8A0E-77095716138A}" type="presParOf" srcId="{6B3071AA-3062-40D1-BE70-640F4CC051B1}" destId="{5C65C7C1-6F40-4C06-895E-C3A76159EBE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F4123A-D04B-4400-9643-A03059422E6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A8DA515-DA6C-4F0B-95BE-C561B4B13DBB}">
      <dgm:prSet custT="1">
        <dgm:style>
          <a:lnRef idx="0">
            <a:scrgbClr r="0" g="0" b="0"/>
          </a:lnRef>
          <a:fillRef idx="0">
            <a:scrgbClr r="0" g="0" b="0"/>
          </a:fillRef>
          <a:effectRef idx="0">
            <a:scrgbClr r="0" g="0" b="0"/>
          </a:effectRef>
          <a:fontRef idx="minor">
            <a:schemeClr val="lt1"/>
          </a:fontRef>
        </dgm:style>
      </dgm:prSet>
      <dgm:spPr>
        <a:solidFill>
          <a:schemeClr val="dk1"/>
        </a:solidFill>
        <a:ln>
          <a:noFill/>
        </a:ln>
      </dgm:spPr>
      <dgm:t>
        <a:bodyPr/>
        <a:lstStyle/>
        <a:p>
          <a:pPr rtl="0"/>
          <a:r>
            <a:rPr lang="en-US" sz="2400" baseline="0" dirty="0" smtClean="0"/>
            <a:t>Evidence of PPE use</a:t>
          </a:r>
          <a:endParaRPr lang="en-US" sz="2400" dirty="0"/>
        </a:p>
      </dgm:t>
    </dgm:pt>
    <dgm:pt modelId="{A2C59ED1-B9E3-4ED7-9638-7AADB8E0F058}" type="parTrans" cxnId="{358DC458-9177-4A2E-837C-F9B9D29817ED}">
      <dgm:prSet/>
      <dgm:spPr/>
      <dgm:t>
        <a:bodyPr/>
        <a:lstStyle/>
        <a:p>
          <a:endParaRPr lang="en-US"/>
        </a:p>
      </dgm:t>
    </dgm:pt>
    <dgm:pt modelId="{968195DF-2024-44D2-A078-E602593EEB22}" type="sibTrans" cxnId="{358DC458-9177-4A2E-837C-F9B9D29817ED}">
      <dgm:prSet/>
      <dgm:spPr/>
      <dgm:t>
        <a:bodyPr/>
        <a:lstStyle/>
        <a:p>
          <a:endParaRPr lang="en-US"/>
        </a:p>
      </dgm:t>
    </dgm:pt>
    <dgm:pt modelId="{B315A05C-D1AF-47A5-B80C-9BB9CCD15F89}">
      <dgm:prSet>
        <dgm:style>
          <a:lnRef idx="2">
            <a:schemeClr val="accent6"/>
          </a:lnRef>
          <a:fillRef idx="1">
            <a:schemeClr val="lt1"/>
          </a:fillRef>
          <a:effectRef idx="0">
            <a:schemeClr val="accent6"/>
          </a:effectRef>
          <a:fontRef idx="minor">
            <a:schemeClr val="dk1"/>
          </a:fontRef>
        </dgm:style>
      </dgm:prSet>
      <dgm:spPr/>
      <dgm:t>
        <a:bodyPr/>
        <a:lstStyle/>
        <a:p>
          <a:pPr rtl="0"/>
          <a:r>
            <a:rPr lang="en-US" sz="2000" dirty="0" smtClean="0"/>
            <a:t>Such evidence is likely to be of limited value if it protects workers from risk levels (e.g., current OSHA PELs or ACGIH TLVs) that EPA determines still present an unreasonable risk.</a:t>
          </a:r>
          <a:endParaRPr lang="en-US" sz="2000" dirty="0"/>
        </a:p>
      </dgm:t>
    </dgm:pt>
    <dgm:pt modelId="{E1EA8586-7296-43FA-B3EF-EF86D08C6FBD}" type="parTrans" cxnId="{174CE5B1-C3B0-496F-B55C-2B26D1E9D929}">
      <dgm:prSet/>
      <dgm:spPr/>
      <dgm:t>
        <a:bodyPr/>
        <a:lstStyle/>
        <a:p>
          <a:endParaRPr lang="en-US"/>
        </a:p>
      </dgm:t>
    </dgm:pt>
    <dgm:pt modelId="{7A8621CA-9B6D-4ECE-889F-C06FE583E5D2}" type="sibTrans" cxnId="{174CE5B1-C3B0-496F-B55C-2B26D1E9D929}">
      <dgm:prSet/>
      <dgm:spPr/>
      <dgm:t>
        <a:bodyPr/>
        <a:lstStyle/>
        <a:p>
          <a:endParaRPr lang="en-US"/>
        </a:p>
      </dgm:t>
    </dgm:pt>
    <dgm:pt modelId="{0FB1CDCC-F6E8-4085-B150-52F8EBBCC1A3}" type="pres">
      <dgm:prSet presAssocID="{07F4123A-D04B-4400-9643-A03059422E67}" presName="linearFlow" presStyleCnt="0">
        <dgm:presLayoutVars>
          <dgm:dir/>
          <dgm:animLvl val="lvl"/>
          <dgm:resizeHandles val="exact"/>
        </dgm:presLayoutVars>
      </dgm:prSet>
      <dgm:spPr/>
      <dgm:t>
        <a:bodyPr/>
        <a:lstStyle/>
        <a:p>
          <a:endParaRPr lang="en-US"/>
        </a:p>
      </dgm:t>
    </dgm:pt>
    <dgm:pt modelId="{B49C4546-9EB9-433C-936A-509B00FE8725}" type="pres">
      <dgm:prSet presAssocID="{FA8DA515-DA6C-4F0B-95BE-C561B4B13DBB}" presName="composite" presStyleCnt="0"/>
      <dgm:spPr/>
    </dgm:pt>
    <dgm:pt modelId="{5FD596BD-EFE4-4106-ABEE-D6BAAF8CDC93}" type="pres">
      <dgm:prSet presAssocID="{FA8DA515-DA6C-4F0B-95BE-C561B4B13DBB}" presName="parTx" presStyleLbl="node1" presStyleIdx="0" presStyleCnt="1">
        <dgm:presLayoutVars>
          <dgm:chMax val="0"/>
          <dgm:chPref val="0"/>
          <dgm:bulletEnabled val="1"/>
        </dgm:presLayoutVars>
      </dgm:prSet>
      <dgm:spPr/>
      <dgm:t>
        <a:bodyPr/>
        <a:lstStyle/>
        <a:p>
          <a:endParaRPr lang="en-US"/>
        </a:p>
      </dgm:t>
    </dgm:pt>
    <dgm:pt modelId="{80957611-7F0F-4EAE-B39A-1066D666E56D}" type="pres">
      <dgm:prSet presAssocID="{FA8DA515-DA6C-4F0B-95BE-C561B4B13DBB}" presName="parSh" presStyleLbl="node1" presStyleIdx="0" presStyleCnt="1"/>
      <dgm:spPr/>
      <dgm:t>
        <a:bodyPr/>
        <a:lstStyle/>
        <a:p>
          <a:endParaRPr lang="en-US"/>
        </a:p>
      </dgm:t>
    </dgm:pt>
    <dgm:pt modelId="{374F49D4-02F7-4418-8D46-0CD0984CA462}" type="pres">
      <dgm:prSet presAssocID="{FA8DA515-DA6C-4F0B-95BE-C561B4B13DBB}" presName="desTx" presStyleLbl="fgAcc1" presStyleIdx="0" presStyleCnt="1" custScaleY="100406">
        <dgm:presLayoutVars>
          <dgm:bulletEnabled val="1"/>
        </dgm:presLayoutVars>
      </dgm:prSet>
      <dgm:spPr/>
      <dgm:t>
        <a:bodyPr/>
        <a:lstStyle/>
        <a:p>
          <a:endParaRPr lang="en-US"/>
        </a:p>
      </dgm:t>
    </dgm:pt>
  </dgm:ptLst>
  <dgm:cxnLst>
    <dgm:cxn modelId="{65B3543B-0C3E-4BCD-9875-A17586ABB9E7}" type="presOf" srcId="{B315A05C-D1AF-47A5-B80C-9BB9CCD15F89}" destId="{374F49D4-02F7-4418-8D46-0CD0984CA462}" srcOrd="0" destOrd="0" presId="urn:microsoft.com/office/officeart/2005/8/layout/process3"/>
    <dgm:cxn modelId="{174CE5B1-C3B0-496F-B55C-2B26D1E9D929}" srcId="{FA8DA515-DA6C-4F0B-95BE-C561B4B13DBB}" destId="{B315A05C-D1AF-47A5-B80C-9BB9CCD15F89}" srcOrd="0" destOrd="0" parTransId="{E1EA8586-7296-43FA-B3EF-EF86D08C6FBD}" sibTransId="{7A8621CA-9B6D-4ECE-889F-C06FE583E5D2}"/>
    <dgm:cxn modelId="{3338ACBC-5C2B-432D-8C21-2FA7D69D9B34}" type="presOf" srcId="{FA8DA515-DA6C-4F0B-95BE-C561B4B13DBB}" destId="{5FD596BD-EFE4-4106-ABEE-D6BAAF8CDC93}" srcOrd="0" destOrd="0" presId="urn:microsoft.com/office/officeart/2005/8/layout/process3"/>
    <dgm:cxn modelId="{358DC458-9177-4A2E-837C-F9B9D29817ED}" srcId="{07F4123A-D04B-4400-9643-A03059422E67}" destId="{FA8DA515-DA6C-4F0B-95BE-C561B4B13DBB}" srcOrd="0" destOrd="0" parTransId="{A2C59ED1-B9E3-4ED7-9638-7AADB8E0F058}" sibTransId="{968195DF-2024-44D2-A078-E602593EEB22}"/>
    <dgm:cxn modelId="{109AE1B5-6A3E-4419-9A8D-5AB810F6D3DB}" type="presOf" srcId="{07F4123A-D04B-4400-9643-A03059422E67}" destId="{0FB1CDCC-F6E8-4085-B150-52F8EBBCC1A3}" srcOrd="0" destOrd="0" presId="urn:microsoft.com/office/officeart/2005/8/layout/process3"/>
    <dgm:cxn modelId="{D363A945-138E-4A98-A4E4-E89E1816D877}" type="presOf" srcId="{FA8DA515-DA6C-4F0B-95BE-C561B4B13DBB}" destId="{80957611-7F0F-4EAE-B39A-1066D666E56D}" srcOrd="1" destOrd="0" presId="urn:microsoft.com/office/officeart/2005/8/layout/process3"/>
    <dgm:cxn modelId="{CD7D3DF4-1929-481D-BD81-D495C4058361}" type="presParOf" srcId="{0FB1CDCC-F6E8-4085-B150-52F8EBBCC1A3}" destId="{B49C4546-9EB9-433C-936A-509B00FE8725}" srcOrd="0" destOrd="0" presId="urn:microsoft.com/office/officeart/2005/8/layout/process3"/>
    <dgm:cxn modelId="{339B03C9-4F1C-43C1-BFF1-B9E895E71284}" type="presParOf" srcId="{B49C4546-9EB9-433C-936A-509B00FE8725}" destId="{5FD596BD-EFE4-4106-ABEE-D6BAAF8CDC93}" srcOrd="0" destOrd="0" presId="urn:microsoft.com/office/officeart/2005/8/layout/process3"/>
    <dgm:cxn modelId="{BCC96723-849D-48CA-A1B1-677009712901}" type="presParOf" srcId="{B49C4546-9EB9-433C-936A-509B00FE8725}" destId="{80957611-7F0F-4EAE-B39A-1066D666E56D}" srcOrd="1" destOrd="0" presId="urn:microsoft.com/office/officeart/2005/8/layout/process3"/>
    <dgm:cxn modelId="{F67A3E0B-F702-4AD3-B4D4-725B5FD3C779}" type="presParOf" srcId="{B49C4546-9EB9-433C-936A-509B00FE8725}" destId="{374F49D4-02F7-4418-8D46-0CD0984CA46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4ED286-279A-4009-8642-1C0289B2963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995A3-B906-4F13-91C3-1AE4031E8D43}">
      <dgm:prSe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rtl="0"/>
          <a:r>
            <a:rPr lang="en-US" b="0" dirty="0" smtClean="0">
              <a:solidFill>
                <a:schemeClr val="tx1"/>
              </a:solidFill>
            </a:rPr>
            <a:t>Pay attention to TSCA developments.  Even manufacturers of articles containing TSCA-restricted chemicals may be affected.</a:t>
          </a:r>
          <a:endParaRPr lang="en-US" dirty="0">
            <a:solidFill>
              <a:schemeClr val="tx1"/>
            </a:solidFill>
          </a:endParaRPr>
        </a:p>
      </dgm:t>
    </dgm:pt>
    <dgm:pt modelId="{CA6DFBB9-05BC-4A9A-BCD2-8F3BAEC319BE}" type="parTrans" cxnId="{F5F8B44D-34AE-4234-A88E-8F45DBB0DC07}">
      <dgm:prSet/>
      <dgm:spPr/>
      <dgm:t>
        <a:bodyPr/>
        <a:lstStyle/>
        <a:p>
          <a:endParaRPr lang="en-US"/>
        </a:p>
      </dgm:t>
    </dgm:pt>
    <dgm:pt modelId="{39D74C30-357F-4506-A880-71377E32A79E}" type="sibTrans" cxnId="{F5F8B44D-34AE-4234-A88E-8F45DBB0DC07}">
      <dgm:prSet/>
      <dgm:spPr/>
      <dgm:t>
        <a:bodyPr/>
        <a:lstStyle/>
        <a:p>
          <a:endParaRPr lang="en-US"/>
        </a:p>
      </dgm:t>
    </dgm:pt>
    <dgm:pt modelId="{65692282-1921-479C-91E8-C1B0EF263747}">
      <dgm:prSe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rtl="0"/>
          <a:r>
            <a:rPr lang="en-US" b="0" dirty="0" smtClean="0">
              <a:solidFill>
                <a:schemeClr val="tx1"/>
              </a:solidFill>
            </a:rPr>
            <a:t>Recognize that OSHA compliance may not be sufficient.</a:t>
          </a:r>
          <a:endParaRPr lang="en-US" dirty="0">
            <a:solidFill>
              <a:schemeClr val="tx1"/>
            </a:solidFill>
          </a:endParaRPr>
        </a:p>
      </dgm:t>
    </dgm:pt>
    <dgm:pt modelId="{16EAEAD0-3368-4F55-ACFF-B4E306665778}" type="parTrans" cxnId="{BEF855D1-70A2-476F-9569-5294E19C107C}">
      <dgm:prSet/>
      <dgm:spPr/>
      <dgm:t>
        <a:bodyPr/>
        <a:lstStyle/>
        <a:p>
          <a:endParaRPr lang="en-US"/>
        </a:p>
      </dgm:t>
    </dgm:pt>
    <dgm:pt modelId="{99477DE5-3213-4CEF-82F3-FB718B24F67E}" type="sibTrans" cxnId="{BEF855D1-70A2-476F-9569-5294E19C107C}">
      <dgm:prSet/>
      <dgm:spPr/>
      <dgm:t>
        <a:bodyPr/>
        <a:lstStyle/>
        <a:p>
          <a:endParaRPr lang="en-US"/>
        </a:p>
      </dgm:t>
    </dgm:pt>
    <dgm:pt modelId="{77778020-ED36-4545-B7E1-A36E7B0511E4}">
      <dgm:prSe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rtl="0"/>
          <a:r>
            <a:rPr lang="en-US" b="0" dirty="0" smtClean="0">
              <a:solidFill>
                <a:schemeClr val="tx1"/>
              </a:solidFill>
            </a:rPr>
            <a:t>Participate in TSCA risk evaluations and risk management rulemaking.</a:t>
          </a:r>
          <a:endParaRPr lang="en-US" dirty="0">
            <a:solidFill>
              <a:schemeClr val="tx1"/>
            </a:solidFill>
          </a:endParaRPr>
        </a:p>
      </dgm:t>
    </dgm:pt>
    <dgm:pt modelId="{067894D0-92AE-45F8-A650-4A718B9E6526}" type="parTrans" cxnId="{91850376-9C42-4BA9-ACE1-8F7A1113FF2E}">
      <dgm:prSet/>
      <dgm:spPr/>
      <dgm:t>
        <a:bodyPr/>
        <a:lstStyle/>
        <a:p>
          <a:endParaRPr lang="en-US"/>
        </a:p>
      </dgm:t>
    </dgm:pt>
    <dgm:pt modelId="{C4300DEE-3042-4CD3-A97B-6DF794CD6AB8}" type="sibTrans" cxnId="{91850376-9C42-4BA9-ACE1-8F7A1113FF2E}">
      <dgm:prSet/>
      <dgm:spPr/>
      <dgm:t>
        <a:bodyPr/>
        <a:lstStyle/>
        <a:p>
          <a:endParaRPr lang="en-US"/>
        </a:p>
      </dgm:t>
    </dgm:pt>
    <dgm:pt modelId="{55BF18A6-7C64-4856-B70F-45755AB34C6C}" type="pres">
      <dgm:prSet presAssocID="{924ED286-279A-4009-8642-1C0289B2963C}" presName="Name0" presStyleCnt="0">
        <dgm:presLayoutVars>
          <dgm:chMax val="7"/>
          <dgm:chPref val="7"/>
          <dgm:dir/>
        </dgm:presLayoutVars>
      </dgm:prSet>
      <dgm:spPr/>
      <dgm:t>
        <a:bodyPr/>
        <a:lstStyle/>
        <a:p>
          <a:endParaRPr lang="en-US"/>
        </a:p>
      </dgm:t>
    </dgm:pt>
    <dgm:pt modelId="{9CB4B026-FD65-4ED3-8627-7C9744B9B442}" type="pres">
      <dgm:prSet presAssocID="{924ED286-279A-4009-8642-1C0289B2963C}" presName="Name1" presStyleCnt="0"/>
      <dgm:spPr/>
    </dgm:pt>
    <dgm:pt modelId="{C63F6457-7F5F-4BCD-9F99-D9D6572BA845}" type="pres">
      <dgm:prSet presAssocID="{924ED286-279A-4009-8642-1C0289B2963C}" presName="cycle" presStyleCnt="0"/>
      <dgm:spPr/>
    </dgm:pt>
    <dgm:pt modelId="{F153BB6D-DE03-4828-BAC8-2BB361E43528}" type="pres">
      <dgm:prSet presAssocID="{924ED286-279A-4009-8642-1C0289B2963C}" presName="srcNode" presStyleLbl="node1" presStyleIdx="0" presStyleCnt="3"/>
      <dgm:spPr/>
    </dgm:pt>
    <dgm:pt modelId="{A88C6304-7044-4603-B71F-D7CA88D17578}" type="pres">
      <dgm:prSet presAssocID="{924ED286-279A-4009-8642-1C0289B2963C}" presName="conn" presStyleLbl="parChTrans1D2" presStyleIdx="0" presStyleCnt="1"/>
      <dgm:spPr/>
      <dgm:t>
        <a:bodyPr/>
        <a:lstStyle/>
        <a:p>
          <a:endParaRPr lang="en-US"/>
        </a:p>
      </dgm:t>
    </dgm:pt>
    <dgm:pt modelId="{20CC9529-7F68-4A73-8BC6-094E6B4EA598}" type="pres">
      <dgm:prSet presAssocID="{924ED286-279A-4009-8642-1C0289B2963C}" presName="extraNode" presStyleLbl="node1" presStyleIdx="0" presStyleCnt="3"/>
      <dgm:spPr/>
    </dgm:pt>
    <dgm:pt modelId="{B99EE3EA-7D8F-4451-8E2E-9B33FA93522B}" type="pres">
      <dgm:prSet presAssocID="{924ED286-279A-4009-8642-1C0289B2963C}" presName="dstNode" presStyleLbl="node1" presStyleIdx="0" presStyleCnt="3"/>
      <dgm:spPr/>
    </dgm:pt>
    <dgm:pt modelId="{2563F201-88D1-4F25-A716-9DF552EEC27F}" type="pres">
      <dgm:prSet presAssocID="{E2E995A3-B906-4F13-91C3-1AE4031E8D43}" presName="text_1" presStyleLbl="node1" presStyleIdx="0" presStyleCnt="3">
        <dgm:presLayoutVars>
          <dgm:bulletEnabled val="1"/>
        </dgm:presLayoutVars>
      </dgm:prSet>
      <dgm:spPr/>
      <dgm:t>
        <a:bodyPr/>
        <a:lstStyle/>
        <a:p>
          <a:endParaRPr lang="en-US"/>
        </a:p>
      </dgm:t>
    </dgm:pt>
    <dgm:pt modelId="{F8A3E82F-A1F4-48BA-9EEF-3B42E16F636D}" type="pres">
      <dgm:prSet presAssocID="{E2E995A3-B906-4F13-91C3-1AE4031E8D43}" presName="accent_1" presStyleCnt="0"/>
      <dgm:spPr/>
    </dgm:pt>
    <dgm:pt modelId="{282EF958-419C-4B9E-B9E8-31BA50CA495E}" type="pres">
      <dgm:prSet presAssocID="{E2E995A3-B906-4F13-91C3-1AE4031E8D43}" presName="accentRepeatNode" presStyleLbl="solidFgAcc1" presStyleIdx="0" presStyleCnt="3"/>
      <dgm:spPr>
        <a:ln>
          <a:solidFill>
            <a:schemeClr val="tx1"/>
          </a:solidFill>
        </a:ln>
      </dgm:spPr>
    </dgm:pt>
    <dgm:pt modelId="{2C41BE9B-2263-4B4F-A90F-900CB1A92EFC}" type="pres">
      <dgm:prSet presAssocID="{65692282-1921-479C-91E8-C1B0EF263747}" presName="text_2" presStyleLbl="node1" presStyleIdx="1" presStyleCnt="3">
        <dgm:presLayoutVars>
          <dgm:bulletEnabled val="1"/>
        </dgm:presLayoutVars>
      </dgm:prSet>
      <dgm:spPr/>
      <dgm:t>
        <a:bodyPr/>
        <a:lstStyle/>
        <a:p>
          <a:endParaRPr lang="en-US"/>
        </a:p>
      </dgm:t>
    </dgm:pt>
    <dgm:pt modelId="{094A7A95-F637-4F8D-8A53-85E2238D5F5B}" type="pres">
      <dgm:prSet presAssocID="{65692282-1921-479C-91E8-C1B0EF263747}" presName="accent_2" presStyleCnt="0"/>
      <dgm:spPr/>
    </dgm:pt>
    <dgm:pt modelId="{C7967C9B-E770-41BA-B313-C5E98703FAA5}" type="pres">
      <dgm:prSet presAssocID="{65692282-1921-479C-91E8-C1B0EF263747}" presName="accentRepeatNode" presStyleLbl="solidFgAcc1" presStyleIdx="1" presStyleCnt="3"/>
      <dgm:spPr>
        <a:ln>
          <a:solidFill>
            <a:schemeClr val="tx1"/>
          </a:solidFill>
        </a:ln>
      </dgm:spPr>
    </dgm:pt>
    <dgm:pt modelId="{1CA8A095-466B-4F37-AA0D-EACE29DEF905}" type="pres">
      <dgm:prSet presAssocID="{77778020-ED36-4545-B7E1-A36E7B0511E4}" presName="text_3" presStyleLbl="node1" presStyleIdx="2" presStyleCnt="3">
        <dgm:presLayoutVars>
          <dgm:bulletEnabled val="1"/>
        </dgm:presLayoutVars>
      </dgm:prSet>
      <dgm:spPr/>
      <dgm:t>
        <a:bodyPr/>
        <a:lstStyle/>
        <a:p>
          <a:endParaRPr lang="en-US"/>
        </a:p>
      </dgm:t>
    </dgm:pt>
    <dgm:pt modelId="{77E9CC78-17BC-48FD-8A07-968E49D91F94}" type="pres">
      <dgm:prSet presAssocID="{77778020-ED36-4545-B7E1-A36E7B0511E4}" presName="accent_3" presStyleCnt="0"/>
      <dgm:spPr/>
    </dgm:pt>
    <dgm:pt modelId="{09669725-E8C1-4BB2-ABC9-1B0733320710}" type="pres">
      <dgm:prSet presAssocID="{77778020-ED36-4545-B7E1-A36E7B0511E4}" presName="accentRepeatNode" presStyleLbl="solidFgAcc1" presStyleIdx="2" presStyleCnt="3"/>
      <dgm:spPr>
        <a:ln>
          <a:solidFill>
            <a:schemeClr val="tx1"/>
          </a:solidFill>
        </a:ln>
      </dgm:spPr>
    </dgm:pt>
  </dgm:ptLst>
  <dgm:cxnLst>
    <dgm:cxn modelId="{91850376-9C42-4BA9-ACE1-8F7A1113FF2E}" srcId="{924ED286-279A-4009-8642-1C0289B2963C}" destId="{77778020-ED36-4545-B7E1-A36E7B0511E4}" srcOrd="2" destOrd="0" parTransId="{067894D0-92AE-45F8-A650-4A718B9E6526}" sibTransId="{C4300DEE-3042-4CD3-A97B-6DF794CD6AB8}"/>
    <dgm:cxn modelId="{3324D27D-B813-427B-A93D-D53DCC2A0F9E}" type="presOf" srcId="{39D74C30-357F-4506-A880-71377E32A79E}" destId="{A88C6304-7044-4603-B71F-D7CA88D17578}" srcOrd="0" destOrd="0" presId="urn:microsoft.com/office/officeart/2008/layout/VerticalCurvedList"/>
    <dgm:cxn modelId="{72BB97AE-499E-450E-81A4-D7D41AA491F1}" type="presOf" srcId="{77778020-ED36-4545-B7E1-A36E7B0511E4}" destId="{1CA8A095-466B-4F37-AA0D-EACE29DEF905}" srcOrd="0" destOrd="0" presId="urn:microsoft.com/office/officeart/2008/layout/VerticalCurvedList"/>
    <dgm:cxn modelId="{229797C9-F680-4356-BFCE-E22E1FF06148}" type="presOf" srcId="{E2E995A3-B906-4F13-91C3-1AE4031E8D43}" destId="{2563F201-88D1-4F25-A716-9DF552EEC27F}" srcOrd="0" destOrd="0" presId="urn:microsoft.com/office/officeart/2008/layout/VerticalCurvedList"/>
    <dgm:cxn modelId="{81976C94-43FC-4D97-BE38-00D9D06D2C2D}" type="presOf" srcId="{924ED286-279A-4009-8642-1C0289B2963C}" destId="{55BF18A6-7C64-4856-B70F-45755AB34C6C}" srcOrd="0" destOrd="0" presId="urn:microsoft.com/office/officeart/2008/layout/VerticalCurvedList"/>
    <dgm:cxn modelId="{BEF855D1-70A2-476F-9569-5294E19C107C}" srcId="{924ED286-279A-4009-8642-1C0289B2963C}" destId="{65692282-1921-479C-91E8-C1B0EF263747}" srcOrd="1" destOrd="0" parTransId="{16EAEAD0-3368-4F55-ACFF-B4E306665778}" sibTransId="{99477DE5-3213-4CEF-82F3-FB718B24F67E}"/>
    <dgm:cxn modelId="{C57C4BC0-D6CC-4436-BED2-951E28D64254}" type="presOf" srcId="{65692282-1921-479C-91E8-C1B0EF263747}" destId="{2C41BE9B-2263-4B4F-A90F-900CB1A92EFC}" srcOrd="0" destOrd="0" presId="urn:microsoft.com/office/officeart/2008/layout/VerticalCurvedList"/>
    <dgm:cxn modelId="{F5F8B44D-34AE-4234-A88E-8F45DBB0DC07}" srcId="{924ED286-279A-4009-8642-1C0289B2963C}" destId="{E2E995A3-B906-4F13-91C3-1AE4031E8D43}" srcOrd="0" destOrd="0" parTransId="{CA6DFBB9-05BC-4A9A-BCD2-8F3BAEC319BE}" sibTransId="{39D74C30-357F-4506-A880-71377E32A79E}"/>
    <dgm:cxn modelId="{174D9C54-01BA-4265-88F0-0E70D441B741}" type="presParOf" srcId="{55BF18A6-7C64-4856-B70F-45755AB34C6C}" destId="{9CB4B026-FD65-4ED3-8627-7C9744B9B442}" srcOrd="0" destOrd="0" presId="urn:microsoft.com/office/officeart/2008/layout/VerticalCurvedList"/>
    <dgm:cxn modelId="{0E4241CF-56E0-4333-B8C3-869545C0D1B2}" type="presParOf" srcId="{9CB4B026-FD65-4ED3-8627-7C9744B9B442}" destId="{C63F6457-7F5F-4BCD-9F99-D9D6572BA845}" srcOrd="0" destOrd="0" presId="urn:microsoft.com/office/officeart/2008/layout/VerticalCurvedList"/>
    <dgm:cxn modelId="{6A67A1F9-B522-4D2E-B31C-380B2D0F6E33}" type="presParOf" srcId="{C63F6457-7F5F-4BCD-9F99-D9D6572BA845}" destId="{F153BB6D-DE03-4828-BAC8-2BB361E43528}" srcOrd="0" destOrd="0" presId="urn:microsoft.com/office/officeart/2008/layout/VerticalCurvedList"/>
    <dgm:cxn modelId="{4161E817-A2B0-4275-942C-27459024FF2E}" type="presParOf" srcId="{C63F6457-7F5F-4BCD-9F99-D9D6572BA845}" destId="{A88C6304-7044-4603-B71F-D7CA88D17578}" srcOrd="1" destOrd="0" presId="urn:microsoft.com/office/officeart/2008/layout/VerticalCurvedList"/>
    <dgm:cxn modelId="{EA69FCC6-D717-4EE0-9CE7-9554FAF642F2}" type="presParOf" srcId="{C63F6457-7F5F-4BCD-9F99-D9D6572BA845}" destId="{20CC9529-7F68-4A73-8BC6-094E6B4EA598}" srcOrd="2" destOrd="0" presId="urn:microsoft.com/office/officeart/2008/layout/VerticalCurvedList"/>
    <dgm:cxn modelId="{CB57E83A-D05A-48A3-BB0E-E85FC676735E}" type="presParOf" srcId="{C63F6457-7F5F-4BCD-9F99-D9D6572BA845}" destId="{B99EE3EA-7D8F-4451-8E2E-9B33FA93522B}" srcOrd="3" destOrd="0" presId="urn:microsoft.com/office/officeart/2008/layout/VerticalCurvedList"/>
    <dgm:cxn modelId="{728FB339-C28C-4666-B3EA-BE214C167546}" type="presParOf" srcId="{9CB4B026-FD65-4ED3-8627-7C9744B9B442}" destId="{2563F201-88D1-4F25-A716-9DF552EEC27F}" srcOrd="1" destOrd="0" presId="urn:microsoft.com/office/officeart/2008/layout/VerticalCurvedList"/>
    <dgm:cxn modelId="{B22F8F85-162C-49C2-B160-6BC7943725F5}" type="presParOf" srcId="{9CB4B026-FD65-4ED3-8627-7C9744B9B442}" destId="{F8A3E82F-A1F4-48BA-9EEF-3B42E16F636D}" srcOrd="2" destOrd="0" presId="urn:microsoft.com/office/officeart/2008/layout/VerticalCurvedList"/>
    <dgm:cxn modelId="{35B8015A-192E-4D62-9A70-AEB95543801C}" type="presParOf" srcId="{F8A3E82F-A1F4-48BA-9EEF-3B42E16F636D}" destId="{282EF958-419C-4B9E-B9E8-31BA50CA495E}" srcOrd="0" destOrd="0" presId="urn:microsoft.com/office/officeart/2008/layout/VerticalCurvedList"/>
    <dgm:cxn modelId="{C84E5FC8-EEF9-4BBC-A011-9D107EF20429}" type="presParOf" srcId="{9CB4B026-FD65-4ED3-8627-7C9744B9B442}" destId="{2C41BE9B-2263-4B4F-A90F-900CB1A92EFC}" srcOrd="3" destOrd="0" presId="urn:microsoft.com/office/officeart/2008/layout/VerticalCurvedList"/>
    <dgm:cxn modelId="{864338C9-CD58-4FA9-960B-43160E039278}" type="presParOf" srcId="{9CB4B026-FD65-4ED3-8627-7C9744B9B442}" destId="{094A7A95-F637-4F8D-8A53-85E2238D5F5B}" srcOrd="4" destOrd="0" presId="urn:microsoft.com/office/officeart/2008/layout/VerticalCurvedList"/>
    <dgm:cxn modelId="{23A58DC1-035C-4A12-82CD-0C3FB3712E69}" type="presParOf" srcId="{094A7A95-F637-4F8D-8A53-85E2238D5F5B}" destId="{C7967C9B-E770-41BA-B313-C5E98703FAA5}" srcOrd="0" destOrd="0" presId="urn:microsoft.com/office/officeart/2008/layout/VerticalCurvedList"/>
    <dgm:cxn modelId="{E83B48D4-56C0-49FA-BF04-B357136443E7}" type="presParOf" srcId="{9CB4B026-FD65-4ED3-8627-7C9744B9B442}" destId="{1CA8A095-466B-4F37-AA0D-EACE29DEF905}" srcOrd="5" destOrd="0" presId="urn:microsoft.com/office/officeart/2008/layout/VerticalCurvedList"/>
    <dgm:cxn modelId="{9183E883-C5EE-4143-93FD-E5137FD714BF}" type="presParOf" srcId="{9CB4B026-FD65-4ED3-8627-7C9744B9B442}" destId="{77E9CC78-17BC-48FD-8A07-968E49D91F94}" srcOrd="6" destOrd="0" presId="urn:microsoft.com/office/officeart/2008/layout/VerticalCurvedList"/>
    <dgm:cxn modelId="{44F3D7B0-DCE4-4E94-911A-D4D48E92F4F0}" type="presParOf" srcId="{77E9CC78-17BC-48FD-8A07-968E49D91F94}" destId="{09669725-E8C1-4BB2-ABC9-1B07333207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55262E-A659-4343-9609-B900D113E2E8}"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US"/>
        </a:p>
      </dgm:t>
    </dgm:pt>
    <dgm:pt modelId="{C2F749C6-2C31-4301-8139-6B9CEA3989C8}">
      <dgm:prSet/>
      <dgm:spPr>
        <a:solidFill>
          <a:schemeClr val="tx1">
            <a:lumMod val="20000"/>
            <a:lumOff val="80000"/>
          </a:schemeClr>
        </a:solidFill>
      </dgm:spPr>
      <dgm:t>
        <a:bodyPr/>
        <a:lstStyle/>
        <a:p>
          <a:pPr rtl="0"/>
          <a:r>
            <a:rPr lang="en-US" baseline="0" dirty="0" smtClean="0"/>
            <a:t>CAA § 112(r)(7)(G): </a:t>
          </a:r>
          <a:r>
            <a:rPr lang="en-US" b="1" baseline="0" dirty="0" smtClean="0"/>
            <a:t>EPA’s RMP rules do not preempt OSHA’s rules</a:t>
          </a:r>
          <a:r>
            <a:rPr lang="en-US" baseline="0" dirty="0" smtClean="0"/>
            <a:t> under OSH Act § 4(b)(1).  </a:t>
          </a:r>
          <a:endParaRPr lang="en-US" dirty="0"/>
        </a:p>
      </dgm:t>
    </dgm:pt>
    <dgm:pt modelId="{F72FD152-0809-40B4-A2EE-A4B87914BCCB}" type="parTrans" cxnId="{D126A0DC-7A6E-4D41-8504-0F48789A5838}">
      <dgm:prSet/>
      <dgm:spPr/>
      <dgm:t>
        <a:bodyPr/>
        <a:lstStyle/>
        <a:p>
          <a:endParaRPr lang="en-US"/>
        </a:p>
      </dgm:t>
    </dgm:pt>
    <dgm:pt modelId="{B07D7921-F017-49D6-8C6A-045138CFAD57}" type="sibTrans" cxnId="{D126A0DC-7A6E-4D41-8504-0F48789A5838}">
      <dgm:prSet/>
      <dgm:spPr/>
      <dgm:t>
        <a:bodyPr/>
        <a:lstStyle/>
        <a:p>
          <a:endParaRPr lang="en-US"/>
        </a:p>
      </dgm:t>
    </dgm:pt>
    <dgm:pt modelId="{3BB147D5-3A7B-4CC9-A1A4-2A45FA571DEC}">
      <dgm:prSet/>
      <dgm:spPr>
        <a:solidFill>
          <a:schemeClr val="tx1">
            <a:lumMod val="20000"/>
            <a:lumOff val="80000"/>
          </a:schemeClr>
        </a:solidFill>
      </dgm:spPr>
      <dgm:t>
        <a:bodyPr/>
        <a:lstStyle/>
        <a:p>
          <a:pPr rtl="0"/>
          <a:r>
            <a:rPr lang="en-US" baseline="0" dirty="0" smtClean="0"/>
            <a:t>§ 304 of the Clean Air Act Amendments of 1990 </a:t>
          </a:r>
          <a:r>
            <a:rPr lang="en-US" b="1" baseline="0" dirty="0" smtClean="0"/>
            <a:t>required OSHA to adopt a PSM rule</a:t>
          </a:r>
          <a:r>
            <a:rPr lang="en-US" baseline="0" dirty="0" smtClean="0"/>
            <a:t>.  </a:t>
          </a:r>
          <a:endParaRPr lang="en-US" dirty="0"/>
        </a:p>
      </dgm:t>
    </dgm:pt>
    <dgm:pt modelId="{14E5AABE-65AA-46CA-B998-EA23E96C169C}" type="parTrans" cxnId="{71EA1CFE-8DC6-407D-A192-FD778859A9A5}">
      <dgm:prSet/>
      <dgm:spPr/>
      <dgm:t>
        <a:bodyPr/>
        <a:lstStyle/>
        <a:p>
          <a:endParaRPr lang="en-US"/>
        </a:p>
      </dgm:t>
    </dgm:pt>
    <dgm:pt modelId="{7A391424-0AA7-486D-B430-DC0854967123}" type="sibTrans" cxnId="{71EA1CFE-8DC6-407D-A192-FD778859A9A5}">
      <dgm:prSet/>
      <dgm:spPr/>
      <dgm:t>
        <a:bodyPr/>
        <a:lstStyle/>
        <a:p>
          <a:endParaRPr lang="en-US"/>
        </a:p>
      </dgm:t>
    </dgm:pt>
    <dgm:pt modelId="{EF4FDE43-5066-4F87-9E2B-3ED6226323D0}">
      <dgm:prSet/>
      <dgm:spPr>
        <a:solidFill>
          <a:schemeClr val="tx1">
            <a:lumMod val="20000"/>
            <a:lumOff val="80000"/>
          </a:schemeClr>
        </a:solidFill>
      </dgm:spPr>
      <dgm:t>
        <a:bodyPr/>
        <a:lstStyle/>
        <a:p>
          <a:pPr rtl="0"/>
          <a:r>
            <a:rPr lang="en-US" baseline="0" dirty="0" smtClean="0"/>
            <a:t>An employer can face </a:t>
          </a:r>
          <a:r>
            <a:rPr lang="en-US" b="1" baseline="0" dirty="0" smtClean="0"/>
            <a:t>enforcement actions from both EPA (under RMP) and from OSHA (from PSM)</a:t>
          </a:r>
          <a:r>
            <a:rPr lang="en-US" baseline="0" dirty="0" smtClean="0"/>
            <a:t>.</a:t>
          </a:r>
          <a:endParaRPr lang="en-US" dirty="0"/>
        </a:p>
      </dgm:t>
    </dgm:pt>
    <dgm:pt modelId="{E74A8E41-0452-4680-81B0-37AC16F137C6}" type="parTrans" cxnId="{D6A1CEA2-AAF2-44A0-A6D3-1D1549CF1F7F}">
      <dgm:prSet/>
      <dgm:spPr/>
      <dgm:t>
        <a:bodyPr/>
        <a:lstStyle/>
        <a:p>
          <a:endParaRPr lang="en-US"/>
        </a:p>
      </dgm:t>
    </dgm:pt>
    <dgm:pt modelId="{4EB15BFF-6B2A-4EAE-8923-7D8A66CA9033}" type="sibTrans" cxnId="{D6A1CEA2-AAF2-44A0-A6D3-1D1549CF1F7F}">
      <dgm:prSet/>
      <dgm:spPr/>
      <dgm:t>
        <a:bodyPr/>
        <a:lstStyle/>
        <a:p>
          <a:endParaRPr lang="en-US"/>
        </a:p>
      </dgm:t>
    </dgm:pt>
    <dgm:pt modelId="{FF9F6054-F35E-4ACA-B81C-17F16E33E9BF}" type="pres">
      <dgm:prSet presAssocID="{1955262E-A659-4343-9609-B900D113E2E8}" presName="Name0" presStyleCnt="0">
        <dgm:presLayoutVars>
          <dgm:dir/>
          <dgm:resizeHandles val="exact"/>
        </dgm:presLayoutVars>
      </dgm:prSet>
      <dgm:spPr/>
      <dgm:t>
        <a:bodyPr/>
        <a:lstStyle/>
        <a:p>
          <a:endParaRPr lang="en-US"/>
        </a:p>
      </dgm:t>
    </dgm:pt>
    <dgm:pt modelId="{C4EA2B5B-45CE-4ADA-96F8-ED418FDD75F0}" type="pres">
      <dgm:prSet presAssocID="{C2F749C6-2C31-4301-8139-6B9CEA3989C8}" presName="node" presStyleLbl="node1" presStyleIdx="0" presStyleCnt="3">
        <dgm:presLayoutVars>
          <dgm:bulletEnabled val="1"/>
        </dgm:presLayoutVars>
      </dgm:prSet>
      <dgm:spPr/>
      <dgm:t>
        <a:bodyPr/>
        <a:lstStyle/>
        <a:p>
          <a:endParaRPr lang="en-US"/>
        </a:p>
      </dgm:t>
    </dgm:pt>
    <dgm:pt modelId="{6FDDE3C6-8877-4603-9E9A-83BD14152583}" type="pres">
      <dgm:prSet presAssocID="{B07D7921-F017-49D6-8C6A-045138CFAD57}" presName="sibTrans" presStyleCnt="0"/>
      <dgm:spPr/>
    </dgm:pt>
    <dgm:pt modelId="{13D2DD03-342D-464B-99AE-71D651A17451}" type="pres">
      <dgm:prSet presAssocID="{3BB147D5-3A7B-4CC9-A1A4-2A45FA571DEC}" presName="node" presStyleLbl="node1" presStyleIdx="1" presStyleCnt="3">
        <dgm:presLayoutVars>
          <dgm:bulletEnabled val="1"/>
        </dgm:presLayoutVars>
      </dgm:prSet>
      <dgm:spPr/>
      <dgm:t>
        <a:bodyPr/>
        <a:lstStyle/>
        <a:p>
          <a:endParaRPr lang="en-US"/>
        </a:p>
      </dgm:t>
    </dgm:pt>
    <dgm:pt modelId="{D3ED1024-99DD-4C65-8A66-53EB50AA95B6}" type="pres">
      <dgm:prSet presAssocID="{7A391424-0AA7-486D-B430-DC0854967123}" presName="sibTrans" presStyleCnt="0"/>
      <dgm:spPr/>
    </dgm:pt>
    <dgm:pt modelId="{96E79760-A8E8-4A80-B07F-AB9006B65B03}" type="pres">
      <dgm:prSet presAssocID="{EF4FDE43-5066-4F87-9E2B-3ED6226323D0}" presName="node" presStyleLbl="node1" presStyleIdx="2" presStyleCnt="3">
        <dgm:presLayoutVars>
          <dgm:bulletEnabled val="1"/>
        </dgm:presLayoutVars>
      </dgm:prSet>
      <dgm:spPr/>
      <dgm:t>
        <a:bodyPr/>
        <a:lstStyle/>
        <a:p>
          <a:endParaRPr lang="en-US"/>
        </a:p>
      </dgm:t>
    </dgm:pt>
  </dgm:ptLst>
  <dgm:cxnLst>
    <dgm:cxn modelId="{F59C251D-A1C5-42C3-A6CA-A7BD6A0C8DA7}" type="presOf" srcId="{C2F749C6-2C31-4301-8139-6B9CEA3989C8}" destId="{C4EA2B5B-45CE-4ADA-96F8-ED418FDD75F0}" srcOrd="0" destOrd="0" presId="urn:microsoft.com/office/officeart/2005/8/layout/hList6"/>
    <dgm:cxn modelId="{D6A1CEA2-AAF2-44A0-A6D3-1D1549CF1F7F}" srcId="{1955262E-A659-4343-9609-B900D113E2E8}" destId="{EF4FDE43-5066-4F87-9E2B-3ED6226323D0}" srcOrd="2" destOrd="0" parTransId="{E74A8E41-0452-4680-81B0-37AC16F137C6}" sibTransId="{4EB15BFF-6B2A-4EAE-8923-7D8A66CA9033}"/>
    <dgm:cxn modelId="{F355BF83-30E3-4362-9015-EF02A8CC7E8A}" type="presOf" srcId="{EF4FDE43-5066-4F87-9E2B-3ED6226323D0}" destId="{96E79760-A8E8-4A80-B07F-AB9006B65B03}" srcOrd="0" destOrd="0" presId="urn:microsoft.com/office/officeart/2005/8/layout/hList6"/>
    <dgm:cxn modelId="{71EA1CFE-8DC6-407D-A192-FD778859A9A5}" srcId="{1955262E-A659-4343-9609-B900D113E2E8}" destId="{3BB147D5-3A7B-4CC9-A1A4-2A45FA571DEC}" srcOrd="1" destOrd="0" parTransId="{14E5AABE-65AA-46CA-B998-EA23E96C169C}" sibTransId="{7A391424-0AA7-486D-B430-DC0854967123}"/>
    <dgm:cxn modelId="{2F0BB696-3C68-4D45-8CC3-C07B0D7DE639}" type="presOf" srcId="{3BB147D5-3A7B-4CC9-A1A4-2A45FA571DEC}" destId="{13D2DD03-342D-464B-99AE-71D651A17451}" srcOrd="0" destOrd="0" presId="urn:microsoft.com/office/officeart/2005/8/layout/hList6"/>
    <dgm:cxn modelId="{84A6E936-9032-4306-8007-9FB9BC4FC9DD}" type="presOf" srcId="{1955262E-A659-4343-9609-B900D113E2E8}" destId="{FF9F6054-F35E-4ACA-B81C-17F16E33E9BF}" srcOrd="0" destOrd="0" presId="urn:microsoft.com/office/officeart/2005/8/layout/hList6"/>
    <dgm:cxn modelId="{D126A0DC-7A6E-4D41-8504-0F48789A5838}" srcId="{1955262E-A659-4343-9609-B900D113E2E8}" destId="{C2F749C6-2C31-4301-8139-6B9CEA3989C8}" srcOrd="0" destOrd="0" parTransId="{F72FD152-0809-40B4-A2EE-A4B87914BCCB}" sibTransId="{B07D7921-F017-49D6-8C6A-045138CFAD57}"/>
    <dgm:cxn modelId="{AD23B322-FC61-41CA-8B75-6817834A9FE4}" type="presParOf" srcId="{FF9F6054-F35E-4ACA-B81C-17F16E33E9BF}" destId="{C4EA2B5B-45CE-4ADA-96F8-ED418FDD75F0}" srcOrd="0" destOrd="0" presId="urn:microsoft.com/office/officeart/2005/8/layout/hList6"/>
    <dgm:cxn modelId="{042BA3F7-05A9-41AE-BE24-D52184CA835E}" type="presParOf" srcId="{FF9F6054-F35E-4ACA-B81C-17F16E33E9BF}" destId="{6FDDE3C6-8877-4603-9E9A-83BD14152583}" srcOrd="1" destOrd="0" presId="urn:microsoft.com/office/officeart/2005/8/layout/hList6"/>
    <dgm:cxn modelId="{20AA10C3-8328-42B8-8E56-85F41AA534BC}" type="presParOf" srcId="{FF9F6054-F35E-4ACA-B81C-17F16E33E9BF}" destId="{13D2DD03-342D-464B-99AE-71D651A17451}" srcOrd="2" destOrd="0" presId="urn:microsoft.com/office/officeart/2005/8/layout/hList6"/>
    <dgm:cxn modelId="{AA8956CE-E5EB-446D-B821-B484314C9E0B}" type="presParOf" srcId="{FF9F6054-F35E-4ACA-B81C-17F16E33E9BF}" destId="{D3ED1024-99DD-4C65-8A66-53EB50AA95B6}" srcOrd="3" destOrd="0" presId="urn:microsoft.com/office/officeart/2005/8/layout/hList6"/>
    <dgm:cxn modelId="{E21567A7-3146-4362-8E48-5D1587639EDD}" type="presParOf" srcId="{FF9F6054-F35E-4ACA-B81C-17F16E33E9BF}" destId="{96E79760-A8E8-4A80-B07F-AB9006B65B0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C36462-5E71-432F-832E-949FA00BBE1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5DE3348-CF2E-4A74-A3A2-5155EEF6467A}">
      <dgm:prSet custT="1"/>
      <dgm:spPr/>
      <dgm:t>
        <a:bodyPr/>
        <a:lstStyle/>
        <a:p>
          <a:pPr rtl="0"/>
          <a:r>
            <a:rPr lang="en-US" sz="2400" baseline="0" dirty="0" smtClean="0"/>
            <a:t>OSHA may only impose restrictions to the extent that they are </a:t>
          </a:r>
          <a:r>
            <a:rPr lang="en-US" sz="2400" b="1" baseline="0" dirty="0" smtClean="0"/>
            <a:t>economically and technologically feasible</a:t>
          </a:r>
          <a:endParaRPr lang="en-US" sz="2400" b="1" dirty="0"/>
        </a:p>
      </dgm:t>
    </dgm:pt>
    <dgm:pt modelId="{F4977A75-1F6E-40BA-8321-B2730B548954}" type="parTrans" cxnId="{E2480B52-6033-4528-92B6-97662939B0F7}">
      <dgm:prSet/>
      <dgm:spPr/>
      <dgm:t>
        <a:bodyPr/>
        <a:lstStyle/>
        <a:p>
          <a:endParaRPr lang="en-US"/>
        </a:p>
      </dgm:t>
    </dgm:pt>
    <dgm:pt modelId="{39AA1E3D-6F74-4772-B1F3-3178D44BF1F4}" type="sibTrans" cxnId="{E2480B52-6033-4528-92B6-97662939B0F7}">
      <dgm:prSet/>
      <dgm:spPr/>
      <dgm:t>
        <a:bodyPr/>
        <a:lstStyle/>
        <a:p>
          <a:endParaRPr lang="en-US"/>
        </a:p>
      </dgm:t>
    </dgm:pt>
    <dgm:pt modelId="{657200F7-ED7A-49F3-900D-42089F8616C6}">
      <dgm:prSet/>
      <dgm:spPr/>
      <dgm:t>
        <a:bodyPr/>
        <a:lstStyle/>
        <a:p>
          <a:pPr rtl="0"/>
          <a:r>
            <a:rPr lang="en-US" baseline="0" dirty="0" smtClean="0"/>
            <a:t>EPA must </a:t>
          </a:r>
          <a:r>
            <a:rPr lang="en-US" b="1" baseline="0" dirty="0" smtClean="0"/>
            <a:t>consider</a:t>
          </a:r>
          <a:r>
            <a:rPr lang="en-US" baseline="0" dirty="0" smtClean="0"/>
            <a:t> feasibility but must impose restrictions to the extent that a chemical </a:t>
          </a:r>
          <a:r>
            <a:rPr lang="en-US" b="1" baseline="0" dirty="0" smtClean="0"/>
            <a:t>does not present an unreasonable risk</a:t>
          </a:r>
          <a:r>
            <a:rPr lang="en-US" baseline="0" dirty="0" smtClean="0"/>
            <a:t>.</a:t>
          </a:r>
          <a:endParaRPr lang="en-US" dirty="0"/>
        </a:p>
      </dgm:t>
    </dgm:pt>
    <dgm:pt modelId="{AA19389C-2749-4759-AA24-9AA695C2FCB1}" type="parTrans" cxnId="{55FAC2E4-6A86-4148-82F6-2DF1BC02AADF}">
      <dgm:prSet/>
      <dgm:spPr/>
      <dgm:t>
        <a:bodyPr/>
        <a:lstStyle/>
        <a:p>
          <a:endParaRPr lang="en-US"/>
        </a:p>
      </dgm:t>
    </dgm:pt>
    <dgm:pt modelId="{E86B7B37-93E2-4C1E-9074-28BE1C44324B}" type="sibTrans" cxnId="{55FAC2E4-6A86-4148-82F6-2DF1BC02AADF}">
      <dgm:prSet/>
      <dgm:spPr/>
      <dgm:t>
        <a:bodyPr/>
        <a:lstStyle/>
        <a:p>
          <a:endParaRPr lang="en-US"/>
        </a:p>
      </dgm:t>
    </dgm:pt>
    <dgm:pt modelId="{07C707D8-353A-45EA-AFCB-3D8CC2EAE9F2}" type="pres">
      <dgm:prSet presAssocID="{6DC36462-5E71-432F-832E-949FA00BBE17}" presName="vert0" presStyleCnt="0">
        <dgm:presLayoutVars>
          <dgm:dir/>
          <dgm:animOne val="branch"/>
          <dgm:animLvl val="lvl"/>
        </dgm:presLayoutVars>
      </dgm:prSet>
      <dgm:spPr/>
      <dgm:t>
        <a:bodyPr/>
        <a:lstStyle/>
        <a:p>
          <a:endParaRPr lang="en-US"/>
        </a:p>
      </dgm:t>
    </dgm:pt>
    <dgm:pt modelId="{D360E56D-CC64-4F4C-B3B0-8EEE6BF19842}" type="pres">
      <dgm:prSet presAssocID="{05DE3348-CF2E-4A74-A3A2-5155EEF6467A}" presName="thickLine" presStyleLbl="alignNode1" presStyleIdx="0" presStyleCnt="2"/>
      <dgm:spPr/>
    </dgm:pt>
    <dgm:pt modelId="{77A44517-37C4-4859-A805-7EDAD760AD8B}" type="pres">
      <dgm:prSet presAssocID="{05DE3348-CF2E-4A74-A3A2-5155EEF6467A}" presName="horz1" presStyleCnt="0"/>
      <dgm:spPr/>
    </dgm:pt>
    <dgm:pt modelId="{BC1FD0FD-6AC9-44AD-8872-C63E401FBBF8}" type="pres">
      <dgm:prSet presAssocID="{05DE3348-CF2E-4A74-A3A2-5155EEF6467A}" presName="tx1" presStyleLbl="revTx" presStyleIdx="0" presStyleCnt="2"/>
      <dgm:spPr/>
      <dgm:t>
        <a:bodyPr/>
        <a:lstStyle/>
        <a:p>
          <a:endParaRPr lang="en-US"/>
        </a:p>
      </dgm:t>
    </dgm:pt>
    <dgm:pt modelId="{9F1623AA-17AE-471B-B5F7-2C8C8518A90F}" type="pres">
      <dgm:prSet presAssocID="{05DE3348-CF2E-4A74-A3A2-5155EEF6467A}" presName="vert1" presStyleCnt="0"/>
      <dgm:spPr/>
    </dgm:pt>
    <dgm:pt modelId="{99DC9E55-24C5-4A34-952A-434925A42DFC}" type="pres">
      <dgm:prSet presAssocID="{657200F7-ED7A-49F3-900D-42089F8616C6}" presName="thickLine" presStyleLbl="alignNode1" presStyleIdx="1" presStyleCnt="2"/>
      <dgm:spPr/>
    </dgm:pt>
    <dgm:pt modelId="{E2E0EC23-5FB3-44AC-8825-56CEDD47EF99}" type="pres">
      <dgm:prSet presAssocID="{657200F7-ED7A-49F3-900D-42089F8616C6}" presName="horz1" presStyleCnt="0"/>
      <dgm:spPr/>
    </dgm:pt>
    <dgm:pt modelId="{57144BD8-EC62-4CCA-A83C-FBCA0A9ECFBB}" type="pres">
      <dgm:prSet presAssocID="{657200F7-ED7A-49F3-900D-42089F8616C6}" presName="tx1" presStyleLbl="revTx" presStyleIdx="1" presStyleCnt="2"/>
      <dgm:spPr/>
      <dgm:t>
        <a:bodyPr/>
        <a:lstStyle/>
        <a:p>
          <a:endParaRPr lang="en-US"/>
        </a:p>
      </dgm:t>
    </dgm:pt>
    <dgm:pt modelId="{AF67DEBE-4174-4F66-84AC-EE29C155BA98}" type="pres">
      <dgm:prSet presAssocID="{657200F7-ED7A-49F3-900D-42089F8616C6}" presName="vert1" presStyleCnt="0"/>
      <dgm:spPr/>
    </dgm:pt>
  </dgm:ptLst>
  <dgm:cxnLst>
    <dgm:cxn modelId="{7F80B5D3-CE57-4DA2-8739-A79C081F3308}" type="presOf" srcId="{657200F7-ED7A-49F3-900D-42089F8616C6}" destId="{57144BD8-EC62-4CCA-A83C-FBCA0A9ECFBB}" srcOrd="0" destOrd="0" presId="urn:microsoft.com/office/officeart/2008/layout/LinedList"/>
    <dgm:cxn modelId="{55FAC2E4-6A86-4148-82F6-2DF1BC02AADF}" srcId="{6DC36462-5E71-432F-832E-949FA00BBE17}" destId="{657200F7-ED7A-49F3-900D-42089F8616C6}" srcOrd="1" destOrd="0" parTransId="{AA19389C-2749-4759-AA24-9AA695C2FCB1}" sibTransId="{E86B7B37-93E2-4C1E-9074-28BE1C44324B}"/>
    <dgm:cxn modelId="{A5FB3153-7F87-42B5-BACB-256A6BA9C7BD}" type="presOf" srcId="{6DC36462-5E71-432F-832E-949FA00BBE17}" destId="{07C707D8-353A-45EA-AFCB-3D8CC2EAE9F2}" srcOrd="0" destOrd="0" presId="urn:microsoft.com/office/officeart/2008/layout/LinedList"/>
    <dgm:cxn modelId="{C5235E1D-1CC3-44FF-8EF7-591B4AA4D195}" type="presOf" srcId="{05DE3348-CF2E-4A74-A3A2-5155EEF6467A}" destId="{BC1FD0FD-6AC9-44AD-8872-C63E401FBBF8}" srcOrd="0" destOrd="0" presId="urn:microsoft.com/office/officeart/2008/layout/LinedList"/>
    <dgm:cxn modelId="{E2480B52-6033-4528-92B6-97662939B0F7}" srcId="{6DC36462-5E71-432F-832E-949FA00BBE17}" destId="{05DE3348-CF2E-4A74-A3A2-5155EEF6467A}" srcOrd="0" destOrd="0" parTransId="{F4977A75-1F6E-40BA-8321-B2730B548954}" sibTransId="{39AA1E3D-6F74-4772-B1F3-3178D44BF1F4}"/>
    <dgm:cxn modelId="{1B516C3E-BC31-4ECD-8358-2E77CF71034A}" type="presParOf" srcId="{07C707D8-353A-45EA-AFCB-3D8CC2EAE9F2}" destId="{D360E56D-CC64-4F4C-B3B0-8EEE6BF19842}" srcOrd="0" destOrd="0" presId="urn:microsoft.com/office/officeart/2008/layout/LinedList"/>
    <dgm:cxn modelId="{F2574468-84C8-47D6-9C93-1D5CA5158299}" type="presParOf" srcId="{07C707D8-353A-45EA-AFCB-3D8CC2EAE9F2}" destId="{77A44517-37C4-4859-A805-7EDAD760AD8B}" srcOrd="1" destOrd="0" presId="urn:microsoft.com/office/officeart/2008/layout/LinedList"/>
    <dgm:cxn modelId="{487ABDCF-8B50-49AF-94B4-A470B46A8CF5}" type="presParOf" srcId="{77A44517-37C4-4859-A805-7EDAD760AD8B}" destId="{BC1FD0FD-6AC9-44AD-8872-C63E401FBBF8}" srcOrd="0" destOrd="0" presId="urn:microsoft.com/office/officeart/2008/layout/LinedList"/>
    <dgm:cxn modelId="{3A4272D9-7D5A-4226-B9EB-4A7DF07C49DC}" type="presParOf" srcId="{77A44517-37C4-4859-A805-7EDAD760AD8B}" destId="{9F1623AA-17AE-471B-B5F7-2C8C8518A90F}" srcOrd="1" destOrd="0" presId="urn:microsoft.com/office/officeart/2008/layout/LinedList"/>
    <dgm:cxn modelId="{341CB2A0-6266-4F4F-A946-741A2BD93490}" type="presParOf" srcId="{07C707D8-353A-45EA-AFCB-3D8CC2EAE9F2}" destId="{99DC9E55-24C5-4A34-952A-434925A42DFC}" srcOrd="2" destOrd="0" presId="urn:microsoft.com/office/officeart/2008/layout/LinedList"/>
    <dgm:cxn modelId="{817E109C-8F71-4063-81E4-263F11BF2084}" type="presParOf" srcId="{07C707D8-353A-45EA-AFCB-3D8CC2EAE9F2}" destId="{E2E0EC23-5FB3-44AC-8825-56CEDD47EF99}" srcOrd="3" destOrd="0" presId="urn:microsoft.com/office/officeart/2008/layout/LinedList"/>
    <dgm:cxn modelId="{FEA59314-A4ED-4376-9F12-D4635033E3EB}" type="presParOf" srcId="{E2E0EC23-5FB3-44AC-8825-56CEDD47EF99}" destId="{57144BD8-EC62-4CCA-A83C-FBCA0A9ECFBB}" srcOrd="0" destOrd="0" presId="urn:microsoft.com/office/officeart/2008/layout/LinedList"/>
    <dgm:cxn modelId="{0007AE5E-5F61-4359-BE16-46D2C73F6254}" type="presParOf" srcId="{E2E0EC23-5FB3-44AC-8825-56CEDD47EF99}" destId="{AF67DEBE-4174-4F66-84AC-EE29C155BA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27A9E2-977C-45BA-B7E4-247DF20E599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6DE58BD6-A686-4FE9-AFF0-2479359C7C71}">
      <dgm:prSet/>
      <dgm:spPr/>
      <dgm:t>
        <a:bodyPr/>
        <a:lstStyle/>
        <a:p>
          <a:pPr rtl="0"/>
          <a:r>
            <a:rPr lang="en-US" baseline="0" dirty="0" smtClean="0"/>
            <a:t>EPA must coordinate with OSHA “for the purpose of achieving the </a:t>
          </a:r>
          <a:r>
            <a:rPr lang="en-US" b="1" baseline="0" dirty="0" smtClean="0"/>
            <a:t>maximum enforcement of this Act while imposing the least burdens of duplicative requirements </a:t>
          </a:r>
          <a:r>
            <a:rPr lang="en-US" baseline="0" dirty="0" smtClean="0"/>
            <a:t>on those subject to this Act.” </a:t>
          </a:r>
          <a:endParaRPr lang="en-US" dirty="0"/>
        </a:p>
      </dgm:t>
    </dgm:pt>
    <dgm:pt modelId="{C1AF10DD-7AD9-41E8-94AB-B2718CB46A7A}" type="parTrans" cxnId="{927AD407-1626-418B-B0F3-F5E9D0784FB1}">
      <dgm:prSet/>
      <dgm:spPr/>
      <dgm:t>
        <a:bodyPr/>
        <a:lstStyle/>
        <a:p>
          <a:endParaRPr lang="en-US"/>
        </a:p>
      </dgm:t>
    </dgm:pt>
    <dgm:pt modelId="{80A449DB-54A6-4B30-9DCE-05C901C2A9F7}" type="sibTrans" cxnId="{927AD407-1626-418B-B0F3-F5E9D0784FB1}">
      <dgm:prSet/>
      <dgm:spPr/>
      <dgm:t>
        <a:bodyPr/>
        <a:lstStyle/>
        <a:p>
          <a:endParaRPr lang="en-US"/>
        </a:p>
      </dgm:t>
    </dgm:pt>
    <dgm:pt modelId="{5114EAC3-4CD2-4308-BC64-CED31DD87F1C}" type="pres">
      <dgm:prSet presAssocID="{C927A9E2-977C-45BA-B7E4-247DF20E599B}" presName="Name0" presStyleCnt="0">
        <dgm:presLayoutVars>
          <dgm:dir/>
          <dgm:resizeHandles val="exact"/>
        </dgm:presLayoutVars>
      </dgm:prSet>
      <dgm:spPr/>
      <dgm:t>
        <a:bodyPr/>
        <a:lstStyle/>
        <a:p>
          <a:endParaRPr lang="en-US"/>
        </a:p>
      </dgm:t>
    </dgm:pt>
    <dgm:pt modelId="{B2A755C3-9FA9-46B9-877F-C617A0CD03C0}" type="pres">
      <dgm:prSet presAssocID="{6DE58BD6-A686-4FE9-AFF0-2479359C7C71}" presName="composite" presStyleCnt="0"/>
      <dgm:spPr/>
    </dgm:pt>
    <dgm:pt modelId="{B47DDDE8-1D5D-4312-8D9C-259E69D0F3FE}" type="pres">
      <dgm:prSet presAssocID="{6DE58BD6-A686-4FE9-AFF0-2479359C7C71}" presName="rect1" presStyleLbl="trAlignAcc1" presStyleIdx="0" presStyleCnt="1">
        <dgm:presLayoutVars>
          <dgm:bulletEnabled val="1"/>
        </dgm:presLayoutVars>
      </dgm:prSet>
      <dgm:spPr/>
      <dgm:t>
        <a:bodyPr/>
        <a:lstStyle/>
        <a:p>
          <a:endParaRPr lang="en-US"/>
        </a:p>
      </dgm:t>
    </dgm:pt>
    <dgm:pt modelId="{2E7325D2-EFD5-40DD-9409-87A7FED5E3A3}" type="pres">
      <dgm:prSet presAssocID="{6DE58BD6-A686-4FE9-AFF0-2479359C7C7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Lst>
  <dgm:cxnLst>
    <dgm:cxn modelId="{226B2CCF-AE7D-4396-B070-7B17349E9A07}" type="presOf" srcId="{C927A9E2-977C-45BA-B7E4-247DF20E599B}" destId="{5114EAC3-4CD2-4308-BC64-CED31DD87F1C}" srcOrd="0" destOrd="0" presId="urn:microsoft.com/office/officeart/2008/layout/PictureStrips"/>
    <dgm:cxn modelId="{FAE1AE09-1836-4F12-80FD-ABB4C9B074BC}" type="presOf" srcId="{6DE58BD6-A686-4FE9-AFF0-2479359C7C71}" destId="{B47DDDE8-1D5D-4312-8D9C-259E69D0F3FE}" srcOrd="0" destOrd="0" presId="urn:microsoft.com/office/officeart/2008/layout/PictureStrips"/>
    <dgm:cxn modelId="{927AD407-1626-418B-B0F3-F5E9D0784FB1}" srcId="{C927A9E2-977C-45BA-B7E4-247DF20E599B}" destId="{6DE58BD6-A686-4FE9-AFF0-2479359C7C71}" srcOrd="0" destOrd="0" parTransId="{C1AF10DD-7AD9-41E8-94AB-B2718CB46A7A}" sibTransId="{80A449DB-54A6-4B30-9DCE-05C901C2A9F7}"/>
    <dgm:cxn modelId="{72C1D53B-B97C-46B0-989E-0AA90E5ABB84}" type="presParOf" srcId="{5114EAC3-4CD2-4308-BC64-CED31DD87F1C}" destId="{B2A755C3-9FA9-46B9-877F-C617A0CD03C0}" srcOrd="0" destOrd="0" presId="urn:microsoft.com/office/officeart/2008/layout/PictureStrips"/>
    <dgm:cxn modelId="{903BEF21-F876-4E42-88E5-7C4FDDD4E02C}" type="presParOf" srcId="{B2A755C3-9FA9-46B9-877F-C617A0CD03C0}" destId="{B47DDDE8-1D5D-4312-8D9C-259E69D0F3FE}" srcOrd="0" destOrd="0" presId="urn:microsoft.com/office/officeart/2008/layout/PictureStrips"/>
    <dgm:cxn modelId="{4D1A1B9F-828C-44F5-AC5B-BDACDBED995E}" type="presParOf" srcId="{B2A755C3-9FA9-46B9-877F-C617A0CD03C0}" destId="{2E7325D2-EFD5-40DD-9409-87A7FED5E3A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9779C7-2BE8-4C31-B932-EBFF74DA07E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6529181-A182-4398-AD0E-F58C15A2FD36}">
      <dgm:prSet/>
      <dgm:spPr/>
      <dgm:t>
        <a:bodyPr/>
        <a:lstStyle/>
        <a:p>
          <a:pPr rtl="0"/>
          <a:r>
            <a:rPr lang="en-US" baseline="0" smtClean="0"/>
            <a:t>A § 5(e) order only applies to the PMN submitter. </a:t>
          </a:r>
          <a:endParaRPr lang="en-US"/>
        </a:p>
      </dgm:t>
    </dgm:pt>
    <dgm:pt modelId="{C6AF8E01-3BEF-42FA-B865-F14F27CA5500}" type="parTrans" cxnId="{1AFB853D-BFF6-4E16-9D1B-BEFD7D585A82}">
      <dgm:prSet/>
      <dgm:spPr/>
      <dgm:t>
        <a:bodyPr/>
        <a:lstStyle/>
        <a:p>
          <a:endParaRPr lang="en-US"/>
        </a:p>
      </dgm:t>
    </dgm:pt>
    <dgm:pt modelId="{24F11505-9BD8-4114-8241-6950595FFB33}" type="sibTrans" cxnId="{1AFB853D-BFF6-4E16-9D1B-BEFD7D585A82}">
      <dgm:prSet/>
      <dgm:spPr/>
      <dgm:t>
        <a:bodyPr/>
        <a:lstStyle/>
        <a:p>
          <a:endParaRPr lang="en-US"/>
        </a:p>
      </dgm:t>
    </dgm:pt>
    <dgm:pt modelId="{23B02EE0-9BA7-4FAD-8162-7AB2929A7630}">
      <dgm:prSet/>
      <dgm:spPr/>
      <dgm:t>
        <a:bodyPr/>
        <a:lstStyle/>
        <a:p>
          <a:pPr rtl="0"/>
          <a:r>
            <a:rPr lang="en-US" baseline="0" smtClean="0"/>
            <a:t>Once EPA completes its review, the chemical can be added to the TSCA Inventory.</a:t>
          </a:r>
          <a:endParaRPr lang="en-US"/>
        </a:p>
      </dgm:t>
    </dgm:pt>
    <dgm:pt modelId="{732BA311-F789-4FBA-89B5-060C939C0DE7}" type="parTrans" cxnId="{F7AD8E1D-B423-49B7-A141-A4C4E7A35A6F}">
      <dgm:prSet/>
      <dgm:spPr/>
      <dgm:t>
        <a:bodyPr/>
        <a:lstStyle/>
        <a:p>
          <a:endParaRPr lang="en-US"/>
        </a:p>
      </dgm:t>
    </dgm:pt>
    <dgm:pt modelId="{09D449FA-66FE-404A-8B5D-38296C9ED8E0}" type="sibTrans" cxnId="{F7AD8E1D-B423-49B7-A141-A4C4E7A35A6F}">
      <dgm:prSet/>
      <dgm:spPr/>
      <dgm:t>
        <a:bodyPr/>
        <a:lstStyle/>
        <a:p>
          <a:endParaRPr lang="en-US"/>
        </a:p>
      </dgm:t>
    </dgm:pt>
    <dgm:pt modelId="{68E3E4DF-B47B-4908-9C0A-3827DFFC9A4D}">
      <dgm:prSet/>
      <dgm:spPr/>
      <dgm:t>
        <a:bodyPr/>
        <a:lstStyle/>
        <a:p>
          <a:pPr rtl="0"/>
          <a:r>
            <a:rPr lang="en-US" baseline="0" smtClean="0"/>
            <a:t>Other manufacturers would not be subject to the restrictions of the § 5(e) order. </a:t>
          </a:r>
          <a:endParaRPr lang="en-US"/>
        </a:p>
      </dgm:t>
    </dgm:pt>
    <dgm:pt modelId="{F7D30604-422E-4519-9C03-367C73AE5F17}" type="parTrans" cxnId="{16079193-43A9-4387-9095-7B041E783622}">
      <dgm:prSet/>
      <dgm:spPr/>
      <dgm:t>
        <a:bodyPr/>
        <a:lstStyle/>
        <a:p>
          <a:endParaRPr lang="en-US"/>
        </a:p>
      </dgm:t>
    </dgm:pt>
    <dgm:pt modelId="{2BAD9457-D512-4FB2-84C9-137A1B98C608}" type="sibTrans" cxnId="{16079193-43A9-4387-9095-7B041E783622}">
      <dgm:prSet/>
      <dgm:spPr/>
      <dgm:t>
        <a:bodyPr/>
        <a:lstStyle/>
        <a:p>
          <a:endParaRPr lang="en-US"/>
        </a:p>
      </dgm:t>
    </dgm:pt>
    <dgm:pt modelId="{BCE1C97D-7813-49C9-9E61-484A79EB169E}" type="pres">
      <dgm:prSet presAssocID="{609779C7-2BE8-4C31-B932-EBFF74DA07EF}" presName="vert0" presStyleCnt="0">
        <dgm:presLayoutVars>
          <dgm:dir/>
          <dgm:animOne val="branch"/>
          <dgm:animLvl val="lvl"/>
        </dgm:presLayoutVars>
      </dgm:prSet>
      <dgm:spPr/>
      <dgm:t>
        <a:bodyPr/>
        <a:lstStyle/>
        <a:p>
          <a:endParaRPr lang="en-US"/>
        </a:p>
      </dgm:t>
    </dgm:pt>
    <dgm:pt modelId="{FB471648-06B7-422F-9F13-E908996A3847}" type="pres">
      <dgm:prSet presAssocID="{46529181-A182-4398-AD0E-F58C15A2FD36}" presName="thickLine" presStyleLbl="alignNode1" presStyleIdx="0" presStyleCnt="3"/>
      <dgm:spPr/>
    </dgm:pt>
    <dgm:pt modelId="{8CBEB102-BDF2-41F1-A680-9CE2069B31F7}" type="pres">
      <dgm:prSet presAssocID="{46529181-A182-4398-AD0E-F58C15A2FD36}" presName="horz1" presStyleCnt="0"/>
      <dgm:spPr/>
    </dgm:pt>
    <dgm:pt modelId="{C34C79D1-3EAD-43F8-8F6B-5355783B8EEC}" type="pres">
      <dgm:prSet presAssocID="{46529181-A182-4398-AD0E-F58C15A2FD36}" presName="tx1" presStyleLbl="revTx" presStyleIdx="0" presStyleCnt="3"/>
      <dgm:spPr/>
      <dgm:t>
        <a:bodyPr/>
        <a:lstStyle/>
        <a:p>
          <a:endParaRPr lang="en-US"/>
        </a:p>
      </dgm:t>
    </dgm:pt>
    <dgm:pt modelId="{2D702CD0-9D56-46A5-BA6E-353F29424F1A}" type="pres">
      <dgm:prSet presAssocID="{46529181-A182-4398-AD0E-F58C15A2FD36}" presName="vert1" presStyleCnt="0"/>
      <dgm:spPr/>
    </dgm:pt>
    <dgm:pt modelId="{E4E94ACE-519C-4110-B730-19B15A320B5C}" type="pres">
      <dgm:prSet presAssocID="{23B02EE0-9BA7-4FAD-8162-7AB2929A7630}" presName="thickLine" presStyleLbl="alignNode1" presStyleIdx="1" presStyleCnt="3"/>
      <dgm:spPr/>
    </dgm:pt>
    <dgm:pt modelId="{B018469F-CBE0-4DBB-84CA-3321C57FF830}" type="pres">
      <dgm:prSet presAssocID="{23B02EE0-9BA7-4FAD-8162-7AB2929A7630}" presName="horz1" presStyleCnt="0"/>
      <dgm:spPr/>
    </dgm:pt>
    <dgm:pt modelId="{AC495B97-18B8-49B7-AE48-40F9F2682A30}" type="pres">
      <dgm:prSet presAssocID="{23B02EE0-9BA7-4FAD-8162-7AB2929A7630}" presName="tx1" presStyleLbl="revTx" presStyleIdx="1" presStyleCnt="3"/>
      <dgm:spPr/>
      <dgm:t>
        <a:bodyPr/>
        <a:lstStyle/>
        <a:p>
          <a:endParaRPr lang="en-US"/>
        </a:p>
      </dgm:t>
    </dgm:pt>
    <dgm:pt modelId="{EAFA81D0-CC4D-46CA-8E13-35DBBD6659CB}" type="pres">
      <dgm:prSet presAssocID="{23B02EE0-9BA7-4FAD-8162-7AB2929A7630}" presName="vert1" presStyleCnt="0"/>
      <dgm:spPr/>
    </dgm:pt>
    <dgm:pt modelId="{5CE11869-9C16-40D9-8EEB-043E6115832C}" type="pres">
      <dgm:prSet presAssocID="{68E3E4DF-B47B-4908-9C0A-3827DFFC9A4D}" presName="thickLine" presStyleLbl="alignNode1" presStyleIdx="2" presStyleCnt="3"/>
      <dgm:spPr/>
    </dgm:pt>
    <dgm:pt modelId="{A61CB039-C494-45A6-9C25-A90E57E095ED}" type="pres">
      <dgm:prSet presAssocID="{68E3E4DF-B47B-4908-9C0A-3827DFFC9A4D}" presName="horz1" presStyleCnt="0"/>
      <dgm:spPr/>
    </dgm:pt>
    <dgm:pt modelId="{FEAFDCBC-595A-4AA3-8EB3-BBD71C26DC29}" type="pres">
      <dgm:prSet presAssocID="{68E3E4DF-B47B-4908-9C0A-3827DFFC9A4D}" presName="tx1" presStyleLbl="revTx" presStyleIdx="2" presStyleCnt="3"/>
      <dgm:spPr/>
      <dgm:t>
        <a:bodyPr/>
        <a:lstStyle/>
        <a:p>
          <a:endParaRPr lang="en-US"/>
        </a:p>
      </dgm:t>
    </dgm:pt>
    <dgm:pt modelId="{8A428EA1-6D71-47E9-A621-C4F168BD3856}" type="pres">
      <dgm:prSet presAssocID="{68E3E4DF-B47B-4908-9C0A-3827DFFC9A4D}" presName="vert1" presStyleCnt="0"/>
      <dgm:spPr/>
    </dgm:pt>
  </dgm:ptLst>
  <dgm:cxnLst>
    <dgm:cxn modelId="{366728E9-47D9-4EF8-9FD6-6BC6FCF13818}" type="presOf" srcId="{609779C7-2BE8-4C31-B932-EBFF74DA07EF}" destId="{BCE1C97D-7813-49C9-9E61-484A79EB169E}" srcOrd="0" destOrd="0" presId="urn:microsoft.com/office/officeart/2008/layout/LinedList"/>
    <dgm:cxn modelId="{AE1FEB18-D715-4417-A15B-085BE2AC71F5}" type="presOf" srcId="{68E3E4DF-B47B-4908-9C0A-3827DFFC9A4D}" destId="{FEAFDCBC-595A-4AA3-8EB3-BBD71C26DC29}" srcOrd="0" destOrd="0" presId="urn:microsoft.com/office/officeart/2008/layout/LinedList"/>
    <dgm:cxn modelId="{F7AD8E1D-B423-49B7-A141-A4C4E7A35A6F}" srcId="{609779C7-2BE8-4C31-B932-EBFF74DA07EF}" destId="{23B02EE0-9BA7-4FAD-8162-7AB2929A7630}" srcOrd="1" destOrd="0" parTransId="{732BA311-F789-4FBA-89B5-060C939C0DE7}" sibTransId="{09D449FA-66FE-404A-8B5D-38296C9ED8E0}"/>
    <dgm:cxn modelId="{16079193-43A9-4387-9095-7B041E783622}" srcId="{609779C7-2BE8-4C31-B932-EBFF74DA07EF}" destId="{68E3E4DF-B47B-4908-9C0A-3827DFFC9A4D}" srcOrd="2" destOrd="0" parTransId="{F7D30604-422E-4519-9C03-367C73AE5F17}" sibTransId="{2BAD9457-D512-4FB2-84C9-137A1B98C608}"/>
    <dgm:cxn modelId="{66D2B5EC-D211-40C6-9256-D2BFB043089F}" type="presOf" srcId="{23B02EE0-9BA7-4FAD-8162-7AB2929A7630}" destId="{AC495B97-18B8-49B7-AE48-40F9F2682A30}" srcOrd="0" destOrd="0" presId="urn:microsoft.com/office/officeart/2008/layout/LinedList"/>
    <dgm:cxn modelId="{983E9788-CC03-45AC-BC25-9B2CC1DFBD5A}" type="presOf" srcId="{46529181-A182-4398-AD0E-F58C15A2FD36}" destId="{C34C79D1-3EAD-43F8-8F6B-5355783B8EEC}" srcOrd="0" destOrd="0" presId="urn:microsoft.com/office/officeart/2008/layout/LinedList"/>
    <dgm:cxn modelId="{1AFB853D-BFF6-4E16-9D1B-BEFD7D585A82}" srcId="{609779C7-2BE8-4C31-B932-EBFF74DA07EF}" destId="{46529181-A182-4398-AD0E-F58C15A2FD36}" srcOrd="0" destOrd="0" parTransId="{C6AF8E01-3BEF-42FA-B865-F14F27CA5500}" sibTransId="{24F11505-9BD8-4114-8241-6950595FFB33}"/>
    <dgm:cxn modelId="{2CC9BA91-6FE0-44CC-B079-89C003294289}" type="presParOf" srcId="{BCE1C97D-7813-49C9-9E61-484A79EB169E}" destId="{FB471648-06B7-422F-9F13-E908996A3847}" srcOrd="0" destOrd="0" presId="urn:microsoft.com/office/officeart/2008/layout/LinedList"/>
    <dgm:cxn modelId="{CD201D83-A7BB-4FF6-9C36-80B7B0A0487E}" type="presParOf" srcId="{BCE1C97D-7813-49C9-9E61-484A79EB169E}" destId="{8CBEB102-BDF2-41F1-A680-9CE2069B31F7}" srcOrd="1" destOrd="0" presId="urn:microsoft.com/office/officeart/2008/layout/LinedList"/>
    <dgm:cxn modelId="{CF770076-1246-4F78-8DD1-3D88E999D03C}" type="presParOf" srcId="{8CBEB102-BDF2-41F1-A680-9CE2069B31F7}" destId="{C34C79D1-3EAD-43F8-8F6B-5355783B8EEC}" srcOrd="0" destOrd="0" presId="urn:microsoft.com/office/officeart/2008/layout/LinedList"/>
    <dgm:cxn modelId="{A1946C63-6665-422A-AD26-55C285CC54E0}" type="presParOf" srcId="{8CBEB102-BDF2-41F1-A680-9CE2069B31F7}" destId="{2D702CD0-9D56-46A5-BA6E-353F29424F1A}" srcOrd="1" destOrd="0" presId="urn:microsoft.com/office/officeart/2008/layout/LinedList"/>
    <dgm:cxn modelId="{2CD7B959-3D07-48E4-AD20-48DE6C28422C}" type="presParOf" srcId="{BCE1C97D-7813-49C9-9E61-484A79EB169E}" destId="{E4E94ACE-519C-4110-B730-19B15A320B5C}" srcOrd="2" destOrd="0" presId="urn:microsoft.com/office/officeart/2008/layout/LinedList"/>
    <dgm:cxn modelId="{F1059CA0-5CB5-47BA-A012-C98B3606EB18}" type="presParOf" srcId="{BCE1C97D-7813-49C9-9E61-484A79EB169E}" destId="{B018469F-CBE0-4DBB-84CA-3321C57FF830}" srcOrd="3" destOrd="0" presId="urn:microsoft.com/office/officeart/2008/layout/LinedList"/>
    <dgm:cxn modelId="{566B2A5F-8064-454E-AA12-20950281AD01}" type="presParOf" srcId="{B018469F-CBE0-4DBB-84CA-3321C57FF830}" destId="{AC495B97-18B8-49B7-AE48-40F9F2682A30}" srcOrd="0" destOrd="0" presId="urn:microsoft.com/office/officeart/2008/layout/LinedList"/>
    <dgm:cxn modelId="{EB6A67ED-9B07-4809-AB8A-46D90B299007}" type="presParOf" srcId="{B018469F-CBE0-4DBB-84CA-3321C57FF830}" destId="{EAFA81D0-CC4D-46CA-8E13-35DBBD6659CB}" srcOrd="1" destOrd="0" presId="urn:microsoft.com/office/officeart/2008/layout/LinedList"/>
    <dgm:cxn modelId="{BC614269-7793-4F90-9BD6-01563C64C3C0}" type="presParOf" srcId="{BCE1C97D-7813-49C9-9E61-484A79EB169E}" destId="{5CE11869-9C16-40D9-8EEB-043E6115832C}" srcOrd="4" destOrd="0" presId="urn:microsoft.com/office/officeart/2008/layout/LinedList"/>
    <dgm:cxn modelId="{6F739F19-3A10-4B77-9C89-2BBA47692A90}" type="presParOf" srcId="{BCE1C97D-7813-49C9-9E61-484A79EB169E}" destId="{A61CB039-C494-45A6-9C25-A90E57E095ED}" srcOrd="5" destOrd="0" presId="urn:microsoft.com/office/officeart/2008/layout/LinedList"/>
    <dgm:cxn modelId="{C68449DA-465F-4116-8D33-B5B6DFFA00AD}" type="presParOf" srcId="{A61CB039-C494-45A6-9C25-A90E57E095ED}" destId="{FEAFDCBC-595A-4AA3-8EB3-BBD71C26DC29}" srcOrd="0" destOrd="0" presId="urn:microsoft.com/office/officeart/2008/layout/LinedList"/>
    <dgm:cxn modelId="{6BEE9906-57A9-438D-B3BD-5D8BB3A22C0E}" type="presParOf" srcId="{A61CB039-C494-45A6-9C25-A90E57E095ED}" destId="{8A428EA1-6D71-47E9-A621-C4F168BD38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D79E33-D017-4299-B565-78B3E3962B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EB41AC-AA23-4458-B6CA-24AE2F7497C2}">
      <dgm:prSet>
        <dgm:style>
          <a:lnRef idx="2">
            <a:schemeClr val="accent3"/>
          </a:lnRef>
          <a:fillRef idx="1">
            <a:schemeClr val="lt1"/>
          </a:fillRef>
          <a:effectRef idx="0">
            <a:schemeClr val="accent3"/>
          </a:effectRef>
          <a:fontRef idx="minor">
            <a:schemeClr val="dk1"/>
          </a:fontRef>
        </dgm:style>
      </dgm:prSet>
      <dgm:spPr>
        <a:solidFill>
          <a:schemeClr val="accent3">
            <a:lumMod val="20000"/>
            <a:lumOff val="80000"/>
          </a:schemeClr>
        </a:solidFill>
      </dgm:spPr>
      <dgm:t>
        <a:bodyPr/>
        <a:lstStyle/>
        <a:p>
          <a:pPr rtl="0"/>
          <a:r>
            <a:rPr lang="en-US" baseline="0" dirty="0" smtClean="0"/>
            <a:t>Applies the restrictions of the § 5(e) order – </a:t>
          </a:r>
          <a:r>
            <a:rPr lang="en-US" b="1" baseline="0" dirty="0" smtClean="0"/>
            <a:t>including PPE and hazard communication requirements </a:t>
          </a:r>
          <a:r>
            <a:rPr lang="en-US" baseline="0" dirty="0" smtClean="0"/>
            <a:t>– to all other manufacturers and processors of the chemical.</a:t>
          </a:r>
          <a:endParaRPr lang="en-US" dirty="0"/>
        </a:p>
      </dgm:t>
    </dgm:pt>
    <dgm:pt modelId="{0915BD6C-71E7-4440-8232-F9D510F02582}" type="parTrans" cxnId="{5EF3DD25-CD1A-4EA8-A416-9761FFB9563F}">
      <dgm:prSet/>
      <dgm:spPr/>
      <dgm:t>
        <a:bodyPr/>
        <a:lstStyle/>
        <a:p>
          <a:endParaRPr lang="en-US"/>
        </a:p>
      </dgm:t>
    </dgm:pt>
    <dgm:pt modelId="{217489F6-77F3-4C7F-83CC-DB29EC4BA642}" type="sibTrans" cxnId="{5EF3DD25-CD1A-4EA8-A416-9761FFB9563F}">
      <dgm:prSet/>
      <dgm:spPr/>
      <dgm:t>
        <a:bodyPr/>
        <a:lstStyle/>
        <a:p>
          <a:endParaRPr lang="en-US"/>
        </a:p>
      </dgm:t>
    </dgm:pt>
    <dgm:pt modelId="{6B7D23C1-5FFE-462E-858F-472DB0DF8584}">
      <dgm:prSet>
        <dgm:style>
          <a:lnRef idx="2">
            <a:schemeClr val="dk1"/>
          </a:lnRef>
          <a:fillRef idx="1">
            <a:schemeClr val="lt1"/>
          </a:fillRef>
          <a:effectRef idx="0">
            <a:schemeClr val="dk1"/>
          </a:effectRef>
          <a:fontRef idx="minor">
            <a:schemeClr val="dk1"/>
          </a:fontRef>
        </dgm:style>
      </dgm:prSet>
      <dgm:spPr>
        <a:solidFill>
          <a:schemeClr val="tx1">
            <a:lumMod val="20000"/>
            <a:lumOff val="80000"/>
          </a:schemeClr>
        </a:solidFill>
      </dgm:spPr>
      <dgm:t>
        <a:bodyPr/>
        <a:lstStyle/>
        <a:p>
          <a:pPr rtl="0"/>
          <a:r>
            <a:rPr lang="en-US" baseline="0" dirty="0" smtClean="0"/>
            <a:t>May include </a:t>
          </a:r>
          <a:r>
            <a:rPr lang="en-US" b="1" baseline="0" dirty="0" smtClean="0"/>
            <a:t>New Chemical Exposure Limits </a:t>
          </a:r>
          <a:r>
            <a:rPr lang="en-US" baseline="0" dirty="0" smtClean="0"/>
            <a:t>(NCELs)</a:t>
          </a:r>
          <a:endParaRPr lang="en-US" dirty="0"/>
        </a:p>
      </dgm:t>
    </dgm:pt>
    <dgm:pt modelId="{4E639664-CE6D-495A-9B7C-DCF0EC9BD2DB}" type="parTrans" cxnId="{714E641E-7216-4F1B-BAFD-3D546E606A3D}">
      <dgm:prSet/>
      <dgm:spPr/>
      <dgm:t>
        <a:bodyPr/>
        <a:lstStyle/>
        <a:p>
          <a:endParaRPr lang="en-US"/>
        </a:p>
      </dgm:t>
    </dgm:pt>
    <dgm:pt modelId="{182FA46C-91F0-4C33-A483-F84B9C7825C4}" type="sibTrans" cxnId="{714E641E-7216-4F1B-BAFD-3D546E606A3D}">
      <dgm:prSet/>
      <dgm:spPr/>
      <dgm:t>
        <a:bodyPr/>
        <a:lstStyle/>
        <a:p>
          <a:endParaRPr lang="en-US"/>
        </a:p>
      </dgm:t>
    </dgm:pt>
    <dgm:pt modelId="{8336C86D-E5B3-4CDB-87F3-287572A20315}" type="pres">
      <dgm:prSet presAssocID="{FDD79E33-D017-4299-B565-78B3E3962B72}" presName="linear" presStyleCnt="0">
        <dgm:presLayoutVars>
          <dgm:animLvl val="lvl"/>
          <dgm:resizeHandles val="exact"/>
        </dgm:presLayoutVars>
      </dgm:prSet>
      <dgm:spPr/>
      <dgm:t>
        <a:bodyPr/>
        <a:lstStyle/>
        <a:p>
          <a:endParaRPr lang="en-US"/>
        </a:p>
      </dgm:t>
    </dgm:pt>
    <dgm:pt modelId="{3E924752-7C3D-4B1A-B9D3-85B7B3107DD5}" type="pres">
      <dgm:prSet presAssocID="{45EB41AC-AA23-4458-B6CA-24AE2F7497C2}" presName="parentText" presStyleLbl="node1" presStyleIdx="0" presStyleCnt="2">
        <dgm:presLayoutVars>
          <dgm:chMax val="0"/>
          <dgm:bulletEnabled val="1"/>
        </dgm:presLayoutVars>
      </dgm:prSet>
      <dgm:spPr/>
      <dgm:t>
        <a:bodyPr/>
        <a:lstStyle/>
        <a:p>
          <a:endParaRPr lang="en-US"/>
        </a:p>
      </dgm:t>
    </dgm:pt>
    <dgm:pt modelId="{B7ECBE8A-3BBE-479D-8EB6-C63827ED5AE7}" type="pres">
      <dgm:prSet presAssocID="{217489F6-77F3-4C7F-83CC-DB29EC4BA642}" presName="spacer" presStyleCnt="0"/>
      <dgm:spPr/>
    </dgm:pt>
    <dgm:pt modelId="{B0E7CBF5-32F4-4882-8DC6-845611FD98B3}" type="pres">
      <dgm:prSet presAssocID="{6B7D23C1-5FFE-462E-858F-472DB0DF8584}" presName="parentText" presStyleLbl="node1" presStyleIdx="1" presStyleCnt="2">
        <dgm:presLayoutVars>
          <dgm:chMax val="0"/>
          <dgm:bulletEnabled val="1"/>
        </dgm:presLayoutVars>
      </dgm:prSet>
      <dgm:spPr/>
      <dgm:t>
        <a:bodyPr/>
        <a:lstStyle/>
        <a:p>
          <a:endParaRPr lang="en-US"/>
        </a:p>
      </dgm:t>
    </dgm:pt>
  </dgm:ptLst>
  <dgm:cxnLst>
    <dgm:cxn modelId="{5EF3DD25-CD1A-4EA8-A416-9761FFB9563F}" srcId="{FDD79E33-D017-4299-B565-78B3E3962B72}" destId="{45EB41AC-AA23-4458-B6CA-24AE2F7497C2}" srcOrd="0" destOrd="0" parTransId="{0915BD6C-71E7-4440-8232-F9D510F02582}" sibTransId="{217489F6-77F3-4C7F-83CC-DB29EC4BA642}"/>
    <dgm:cxn modelId="{B340B0AA-03A4-4F0D-8DD6-F58070A73177}" type="presOf" srcId="{6B7D23C1-5FFE-462E-858F-472DB0DF8584}" destId="{B0E7CBF5-32F4-4882-8DC6-845611FD98B3}" srcOrd="0" destOrd="0" presId="urn:microsoft.com/office/officeart/2005/8/layout/vList2"/>
    <dgm:cxn modelId="{DEBCF2CB-4BCC-4CB2-A5A4-BE647BC6C13D}" type="presOf" srcId="{45EB41AC-AA23-4458-B6CA-24AE2F7497C2}" destId="{3E924752-7C3D-4B1A-B9D3-85B7B3107DD5}" srcOrd="0" destOrd="0" presId="urn:microsoft.com/office/officeart/2005/8/layout/vList2"/>
    <dgm:cxn modelId="{9CC03771-3A58-4CDB-9386-4F0CB3DC84C4}" type="presOf" srcId="{FDD79E33-D017-4299-B565-78B3E3962B72}" destId="{8336C86D-E5B3-4CDB-87F3-287572A20315}" srcOrd="0" destOrd="0" presId="urn:microsoft.com/office/officeart/2005/8/layout/vList2"/>
    <dgm:cxn modelId="{714E641E-7216-4F1B-BAFD-3D546E606A3D}" srcId="{FDD79E33-D017-4299-B565-78B3E3962B72}" destId="{6B7D23C1-5FFE-462E-858F-472DB0DF8584}" srcOrd="1" destOrd="0" parTransId="{4E639664-CE6D-495A-9B7C-DCF0EC9BD2DB}" sibTransId="{182FA46C-91F0-4C33-A483-F84B9C7825C4}"/>
    <dgm:cxn modelId="{A8069001-E49E-40D2-BCD5-C36D4CF1AAF1}" type="presParOf" srcId="{8336C86D-E5B3-4CDB-87F3-287572A20315}" destId="{3E924752-7C3D-4B1A-B9D3-85B7B3107DD5}" srcOrd="0" destOrd="0" presId="urn:microsoft.com/office/officeart/2005/8/layout/vList2"/>
    <dgm:cxn modelId="{2A602FC8-3798-4F2D-B6F7-AEAC1F24A31A}" type="presParOf" srcId="{8336C86D-E5B3-4CDB-87F3-287572A20315}" destId="{B7ECBE8A-3BBE-479D-8EB6-C63827ED5AE7}" srcOrd="1" destOrd="0" presId="urn:microsoft.com/office/officeart/2005/8/layout/vList2"/>
    <dgm:cxn modelId="{551748DA-8C6E-47A3-9230-C81F958B004C}" type="presParOf" srcId="{8336C86D-E5B3-4CDB-87F3-287572A20315}" destId="{B0E7CBF5-32F4-4882-8DC6-845611FD98B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817EE0-6A92-449B-BA5A-92E9F6ABD6E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ED580092-249E-4D68-BD81-2566791409E6}">
      <dgm:prSe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pPr rtl="0"/>
          <a:r>
            <a:rPr lang="en-US" baseline="0" dirty="0" smtClean="0"/>
            <a:t>EPA’s SNURs include </a:t>
          </a:r>
          <a:endParaRPr lang="en-US" dirty="0"/>
        </a:p>
      </dgm:t>
    </dgm:pt>
    <dgm:pt modelId="{0EC72860-CFF0-47DE-87D4-C2CAED1D8B35}" type="parTrans" cxnId="{943F0A10-56B7-4203-9C89-7D23EF6E43D9}">
      <dgm:prSet/>
      <dgm:spPr/>
      <dgm:t>
        <a:bodyPr/>
        <a:lstStyle/>
        <a:p>
          <a:endParaRPr lang="en-US"/>
        </a:p>
      </dgm:t>
    </dgm:pt>
    <dgm:pt modelId="{F5646655-7E92-4F89-B35E-57B4CB379BCE}" type="sibTrans" cxnId="{943F0A10-56B7-4203-9C89-7D23EF6E43D9}">
      <dgm:prSet/>
      <dgm:spPr/>
      <dgm:t>
        <a:bodyPr/>
        <a:lstStyle/>
        <a:p>
          <a:endParaRPr lang="en-US"/>
        </a:p>
      </dgm:t>
    </dgm:pt>
    <dgm:pt modelId="{23866F0C-740E-4B91-92E7-885E35F7C82E}">
      <dgm:prSet>
        <dgm:style>
          <a:lnRef idx="0">
            <a:scrgbClr r="0" g="0" b="0"/>
          </a:lnRef>
          <a:fillRef idx="0">
            <a:scrgbClr r="0" g="0" b="0"/>
          </a:fillRef>
          <a:effectRef idx="0">
            <a:scrgbClr r="0" g="0" b="0"/>
          </a:effectRef>
          <a:fontRef idx="minor">
            <a:schemeClr val="lt1"/>
          </a:fontRef>
        </dgm:style>
      </dgm:prSet>
      <dgm:spPr>
        <a:solidFill>
          <a:schemeClr val="accent4">
            <a:lumMod val="20000"/>
            <a:lumOff val="80000"/>
            <a:alpha val="50000"/>
          </a:schemeClr>
        </a:solidFill>
        <a:ln>
          <a:noFill/>
        </a:ln>
      </dgm:spPr>
      <dgm:t>
        <a:bodyPr/>
        <a:lstStyle/>
        <a:p>
          <a:pPr rtl="0"/>
          <a:r>
            <a:rPr lang="en-US" b="1" dirty="0" smtClean="0">
              <a:solidFill>
                <a:schemeClr val="tx1"/>
              </a:solidFill>
            </a:rPr>
            <a:t>884</a:t>
          </a:r>
          <a:r>
            <a:rPr lang="en-US" b="0" dirty="0" smtClean="0">
              <a:solidFill>
                <a:schemeClr val="tx1"/>
              </a:solidFill>
            </a:rPr>
            <a:t> SNURs with Protection in the Workplace provisions. </a:t>
          </a:r>
          <a:endParaRPr lang="en-US" dirty="0">
            <a:solidFill>
              <a:schemeClr val="tx1"/>
            </a:solidFill>
          </a:endParaRPr>
        </a:p>
      </dgm:t>
    </dgm:pt>
    <dgm:pt modelId="{1E48142A-D246-4040-89DA-3B0FA3DAFA7C}" type="parTrans" cxnId="{C584AE2F-C519-4D1B-A304-995A1F559053}">
      <dgm:prSet/>
      <dgm:spPr/>
      <dgm:t>
        <a:bodyPr/>
        <a:lstStyle/>
        <a:p>
          <a:endParaRPr lang="en-US"/>
        </a:p>
      </dgm:t>
    </dgm:pt>
    <dgm:pt modelId="{3FA171A9-2635-4CFF-93E0-D4D615C248BB}" type="sibTrans" cxnId="{C584AE2F-C519-4D1B-A304-995A1F559053}">
      <dgm:prSet/>
      <dgm:spPr/>
      <dgm:t>
        <a:bodyPr/>
        <a:lstStyle/>
        <a:p>
          <a:endParaRPr lang="en-US"/>
        </a:p>
      </dgm:t>
    </dgm:pt>
    <dgm:pt modelId="{E4A15116-70BF-45BC-B512-92AF5A9C97C1}">
      <dgm:prSet>
        <dgm:style>
          <a:lnRef idx="0">
            <a:scrgbClr r="0" g="0" b="0"/>
          </a:lnRef>
          <a:fillRef idx="0">
            <a:scrgbClr r="0" g="0" b="0"/>
          </a:fillRef>
          <a:effectRef idx="0">
            <a:scrgbClr r="0" g="0" b="0"/>
          </a:effectRef>
          <a:fontRef idx="minor">
            <a:schemeClr val="lt1"/>
          </a:fontRef>
        </dgm:style>
      </dgm:prSet>
      <dgm:spPr>
        <a:solidFill>
          <a:schemeClr val="accent4">
            <a:lumMod val="20000"/>
            <a:lumOff val="80000"/>
            <a:alpha val="50000"/>
          </a:schemeClr>
        </a:solidFill>
        <a:ln>
          <a:noFill/>
        </a:ln>
      </dgm:spPr>
      <dgm:t>
        <a:bodyPr/>
        <a:lstStyle/>
        <a:p>
          <a:pPr rtl="0"/>
          <a:r>
            <a:rPr lang="en-US" b="1" dirty="0" smtClean="0">
              <a:solidFill>
                <a:schemeClr val="tx1"/>
              </a:solidFill>
            </a:rPr>
            <a:t>791</a:t>
          </a:r>
          <a:r>
            <a:rPr lang="en-US" b="0" dirty="0" smtClean="0">
              <a:solidFill>
                <a:schemeClr val="tx1"/>
              </a:solidFill>
            </a:rPr>
            <a:t> SNURs with Hazard Communication provisions.  </a:t>
          </a:r>
          <a:endParaRPr lang="en-US" dirty="0">
            <a:solidFill>
              <a:schemeClr val="tx1"/>
            </a:solidFill>
          </a:endParaRPr>
        </a:p>
      </dgm:t>
    </dgm:pt>
    <dgm:pt modelId="{2EDFB902-80AF-44D3-8021-BE680C80C7EA}" type="parTrans" cxnId="{61A99B44-C7BC-43D9-9764-26AC5E4B486C}">
      <dgm:prSet/>
      <dgm:spPr/>
      <dgm:t>
        <a:bodyPr/>
        <a:lstStyle/>
        <a:p>
          <a:endParaRPr lang="en-US"/>
        </a:p>
      </dgm:t>
    </dgm:pt>
    <dgm:pt modelId="{1111F9D8-3B2E-4FB0-A731-725B81E3B20F}" type="sibTrans" cxnId="{61A99B44-C7BC-43D9-9764-26AC5E4B486C}">
      <dgm:prSet/>
      <dgm:spPr/>
      <dgm:t>
        <a:bodyPr/>
        <a:lstStyle/>
        <a:p>
          <a:endParaRPr lang="en-US"/>
        </a:p>
      </dgm:t>
    </dgm:pt>
    <dgm:pt modelId="{9DE275EE-7617-4015-838D-FE95EA728AB2}">
      <dgm:prSet>
        <dgm:style>
          <a:lnRef idx="0">
            <a:scrgbClr r="0" g="0" b="0"/>
          </a:lnRef>
          <a:fillRef idx="0">
            <a:scrgbClr r="0" g="0" b="0"/>
          </a:fillRef>
          <a:effectRef idx="0">
            <a:scrgbClr r="0" g="0" b="0"/>
          </a:effectRef>
          <a:fontRef idx="minor">
            <a:schemeClr val="lt1"/>
          </a:fontRef>
        </dgm:style>
      </dgm:prSet>
      <dgm:spPr>
        <a:solidFill>
          <a:schemeClr val="accent4">
            <a:lumMod val="20000"/>
            <a:lumOff val="80000"/>
            <a:alpha val="50000"/>
          </a:schemeClr>
        </a:solidFill>
        <a:ln>
          <a:noFill/>
        </a:ln>
      </dgm:spPr>
      <dgm:t>
        <a:bodyPr/>
        <a:lstStyle/>
        <a:p>
          <a:pPr rtl="0"/>
          <a:r>
            <a:rPr lang="en-US" b="1" dirty="0" smtClean="0">
              <a:solidFill>
                <a:schemeClr val="tx1"/>
              </a:solidFill>
            </a:rPr>
            <a:t>98</a:t>
          </a:r>
          <a:r>
            <a:rPr lang="en-US" b="0" dirty="0" smtClean="0">
              <a:solidFill>
                <a:schemeClr val="tx1"/>
              </a:solidFill>
            </a:rPr>
            <a:t> SNURs with NCELs, which are either specified or refer to the § 5(e) order.</a:t>
          </a:r>
          <a:endParaRPr lang="en-US" dirty="0">
            <a:solidFill>
              <a:schemeClr val="tx1"/>
            </a:solidFill>
          </a:endParaRPr>
        </a:p>
      </dgm:t>
    </dgm:pt>
    <dgm:pt modelId="{32C0E01E-209B-41C1-9F5A-FB3EEBD4131F}" type="parTrans" cxnId="{33051A97-E71F-404B-8AE3-0FE241D0ACBE}">
      <dgm:prSet/>
      <dgm:spPr/>
      <dgm:t>
        <a:bodyPr/>
        <a:lstStyle/>
        <a:p>
          <a:endParaRPr lang="en-US"/>
        </a:p>
      </dgm:t>
    </dgm:pt>
    <dgm:pt modelId="{101D87C2-5DEB-47D5-81EE-BE95E13964DE}" type="sibTrans" cxnId="{33051A97-E71F-404B-8AE3-0FE241D0ACBE}">
      <dgm:prSet/>
      <dgm:spPr/>
      <dgm:t>
        <a:bodyPr/>
        <a:lstStyle/>
        <a:p>
          <a:endParaRPr lang="en-US"/>
        </a:p>
      </dgm:t>
    </dgm:pt>
    <dgm:pt modelId="{47DBDF0D-3851-48CF-82F2-9DFDC7D28AA8}" type="pres">
      <dgm:prSet presAssocID="{94817EE0-6A92-449B-BA5A-92E9F6ABD6E9}" presName="Name0" presStyleCnt="0">
        <dgm:presLayoutVars>
          <dgm:chPref val="1"/>
          <dgm:dir/>
          <dgm:animOne val="branch"/>
          <dgm:animLvl val="lvl"/>
          <dgm:resizeHandles/>
        </dgm:presLayoutVars>
      </dgm:prSet>
      <dgm:spPr/>
      <dgm:t>
        <a:bodyPr/>
        <a:lstStyle/>
        <a:p>
          <a:endParaRPr lang="en-US"/>
        </a:p>
      </dgm:t>
    </dgm:pt>
    <dgm:pt modelId="{4C59EE4B-C84C-49A2-B38B-E03E76766241}" type="pres">
      <dgm:prSet presAssocID="{ED580092-249E-4D68-BD81-2566791409E6}" presName="vertOne" presStyleCnt="0"/>
      <dgm:spPr/>
    </dgm:pt>
    <dgm:pt modelId="{D1882796-4EA9-4857-BA65-3794D38D9C59}" type="pres">
      <dgm:prSet presAssocID="{ED580092-249E-4D68-BD81-2566791409E6}" presName="txOne" presStyleLbl="node0" presStyleIdx="0" presStyleCnt="1" custScaleY="34439">
        <dgm:presLayoutVars>
          <dgm:chPref val="3"/>
        </dgm:presLayoutVars>
      </dgm:prSet>
      <dgm:spPr/>
      <dgm:t>
        <a:bodyPr/>
        <a:lstStyle/>
        <a:p>
          <a:endParaRPr lang="en-US"/>
        </a:p>
      </dgm:t>
    </dgm:pt>
    <dgm:pt modelId="{094951FD-E0BB-4C22-B500-C5AC0B131EA3}" type="pres">
      <dgm:prSet presAssocID="{ED580092-249E-4D68-BD81-2566791409E6}" presName="parTransOne" presStyleCnt="0"/>
      <dgm:spPr/>
    </dgm:pt>
    <dgm:pt modelId="{F32E8486-0429-48EA-85E4-0D470122BA9F}" type="pres">
      <dgm:prSet presAssocID="{ED580092-249E-4D68-BD81-2566791409E6}" presName="horzOne" presStyleCnt="0"/>
      <dgm:spPr/>
    </dgm:pt>
    <dgm:pt modelId="{341DE51B-F75A-45B1-9A38-B76C9F11B8F0}" type="pres">
      <dgm:prSet presAssocID="{23866F0C-740E-4B91-92E7-885E35F7C82E}" presName="vertTwo" presStyleCnt="0"/>
      <dgm:spPr/>
    </dgm:pt>
    <dgm:pt modelId="{39653F7F-0DA9-4229-93F6-FC1048D55567}" type="pres">
      <dgm:prSet presAssocID="{23866F0C-740E-4B91-92E7-885E35F7C82E}" presName="txTwo" presStyleLbl="node2" presStyleIdx="0" presStyleCnt="3">
        <dgm:presLayoutVars>
          <dgm:chPref val="3"/>
        </dgm:presLayoutVars>
      </dgm:prSet>
      <dgm:spPr/>
      <dgm:t>
        <a:bodyPr/>
        <a:lstStyle/>
        <a:p>
          <a:endParaRPr lang="en-US"/>
        </a:p>
      </dgm:t>
    </dgm:pt>
    <dgm:pt modelId="{01D87853-A78B-45CB-8B07-43B32A2B347C}" type="pres">
      <dgm:prSet presAssocID="{23866F0C-740E-4B91-92E7-885E35F7C82E}" presName="horzTwo" presStyleCnt="0"/>
      <dgm:spPr/>
    </dgm:pt>
    <dgm:pt modelId="{D3629AEA-3ACF-469E-9169-BD8B4BC50837}" type="pres">
      <dgm:prSet presAssocID="{3FA171A9-2635-4CFF-93E0-D4D615C248BB}" presName="sibSpaceTwo" presStyleCnt="0"/>
      <dgm:spPr/>
    </dgm:pt>
    <dgm:pt modelId="{A9087BCE-9564-49CC-81BC-DA5BD261CC75}" type="pres">
      <dgm:prSet presAssocID="{E4A15116-70BF-45BC-B512-92AF5A9C97C1}" presName="vertTwo" presStyleCnt="0"/>
      <dgm:spPr/>
    </dgm:pt>
    <dgm:pt modelId="{3A09E9F8-9A95-47E6-963A-D38B7DDF5C04}" type="pres">
      <dgm:prSet presAssocID="{E4A15116-70BF-45BC-B512-92AF5A9C97C1}" presName="txTwo" presStyleLbl="node2" presStyleIdx="1" presStyleCnt="3">
        <dgm:presLayoutVars>
          <dgm:chPref val="3"/>
        </dgm:presLayoutVars>
      </dgm:prSet>
      <dgm:spPr/>
      <dgm:t>
        <a:bodyPr/>
        <a:lstStyle/>
        <a:p>
          <a:endParaRPr lang="en-US"/>
        </a:p>
      </dgm:t>
    </dgm:pt>
    <dgm:pt modelId="{25DB1A50-F0BC-4898-A6F4-ABE739A978B6}" type="pres">
      <dgm:prSet presAssocID="{E4A15116-70BF-45BC-B512-92AF5A9C97C1}" presName="horzTwo" presStyleCnt="0"/>
      <dgm:spPr/>
    </dgm:pt>
    <dgm:pt modelId="{C818A6ED-3E11-40FC-8E02-78D912F9D0B2}" type="pres">
      <dgm:prSet presAssocID="{1111F9D8-3B2E-4FB0-A731-725B81E3B20F}" presName="sibSpaceTwo" presStyleCnt="0"/>
      <dgm:spPr/>
    </dgm:pt>
    <dgm:pt modelId="{D1B13CF9-FD77-44C7-B5E3-F6C7EC3BACBB}" type="pres">
      <dgm:prSet presAssocID="{9DE275EE-7617-4015-838D-FE95EA728AB2}" presName="vertTwo" presStyleCnt="0"/>
      <dgm:spPr/>
    </dgm:pt>
    <dgm:pt modelId="{860AB772-6248-4B3B-B512-B0D9D11FD72E}" type="pres">
      <dgm:prSet presAssocID="{9DE275EE-7617-4015-838D-FE95EA728AB2}" presName="txTwo" presStyleLbl="node2" presStyleIdx="2" presStyleCnt="3">
        <dgm:presLayoutVars>
          <dgm:chPref val="3"/>
        </dgm:presLayoutVars>
      </dgm:prSet>
      <dgm:spPr/>
      <dgm:t>
        <a:bodyPr/>
        <a:lstStyle/>
        <a:p>
          <a:endParaRPr lang="en-US"/>
        </a:p>
      </dgm:t>
    </dgm:pt>
    <dgm:pt modelId="{4E7E6C25-CF91-4547-B17B-725CE1C526E6}" type="pres">
      <dgm:prSet presAssocID="{9DE275EE-7617-4015-838D-FE95EA728AB2}" presName="horzTwo" presStyleCnt="0"/>
      <dgm:spPr/>
    </dgm:pt>
  </dgm:ptLst>
  <dgm:cxnLst>
    <dgm:cxn modelId="{F59EF70C-3427-4886-9362-FD9C3F2C95EC}" type="presOf" srcId="{94817EE0-6A92-449B-BA5A-92E9F6ABD6E9}" destId="{47DBDF0D-3851-48CF-82F2-9DFDC7D28AA8}" srcOrd="0" destOrd="0" presId="urn:microsoft.com/office/officeart/2005/8/layout/hierarchy4"/>
    <dgm:cxn modelId="{AF7A034E-D4FE-462B-9E29-F707C6E8FBAE}" type="presOf" srcId="{9DE275EE-7617-4015-838D-FE95EA728AB2}" destId="{860AB772-6248-4B3B-B512-B0D9D11FD72E}" srcOrd="0" destOrd="0" presId="urn:microsoft.com/office/officeart/2005/8/layout/hierarchy4"/>
    <dgm:cxn modelId="{DE643829-16FA-44D4-83A1-761BB9305D88}" type="presOf" srcId="{ED580092-249E-4D68-BD81-2566791409E6}" destId="{D1882796-4EA9-4857-BA65-3794D38D9C59}" srcOrd="0" destOrd="0" presId="urn:microsoft.com/office/officeart/2005/8/layout/hierarchy4"/>
    <dgm:cxn modelId="{33051A97-E71F-404B-8AE3-0FE241D0ACBE}" srcId="{ED580092-249E-4D68-BD81-2566791409E6}" destId="{9DE275EE-7617-4015-838D-FE95EA728AB2}" srcOrd="2" destOrd="0" parTransId="{32C0E01E-209B-41C1-9F5A-FB3EEBD4131F}" sibTransId="{101D87C2-5DEB-47D5-81EE-BE95E13964DE}"/>
    <dgm:cxn modelId="{61A99B44-C7BC-43D9-9764-26AC5E4B486C}" srcId="{ED580092-249E-4D68-BD81-2566791409E6}" destId="{E4A15116-70BF-45BC-B512-92AF5A9C97C1}" srcOrd="1" destOrd="0" parTransId="{2EDFB902-80AF-44D3-8021-BE680C80C7EA}" sibTransId="{1111F9D8-3B2E-4FB0-A731-725B81E3B20F}"/>
    <dgm:cxn modelId="{943F0A10-56B7-4203-9C89-7D23EF6E43D9}" srcId="{94817EE0-6A92-449B-BA5A-92E9F6ABD6E9}" destId="{ED580092-249E-4D68-BD81-2566791409E6}" srcOrd="0" destOrd="0" parTransId="{0EC72860-CFF0-47DE-87D4-C2CAED1D8B35}" sibTransId="{F5646655-7E92-4F89-B35E-57B4CB379BCE}"/>
    <dgm:cxn modelId="{65AD263A-3092-4656-B89D-024C5BD30C06}" type="presOf" srcId="{23866F0C-740E-4B91-92E7-885E35F7C82E}" destId="{39653F7F-0DA9-4229-93F6-FC1048D55567}" srcOrd="0" destOrd="0" presId="urn:microsoft.com/office/officeart/2005/8/layout/hierarchy4"/>
    <dgm:cxn modelId="{C584AE2F-C519-4D1B-A304-995A1F559053}" srcId="{ED580092-249E-4D68-BD81-2566791409E6}" destId="{23866F0C-740E-4B91-92E7-885E35F7C82E}" srcOrd="0" destOrd="0" parTransId="{1E48142A-D246-4040-89DA-3B0FA3DAFA7C}" sibTransId="{3FA171A9-2635-4CFF-93E0-D4D615C248BB}"/>
    <dgm:cxn modelId="{2637A561-DB02-4FB8-9360-A198A9D574D6}" type="presOf" srcId="{E4A15116-70BF-45BC-B512-92AF5A9C97C1}" destId="{3A09E9F8-9A95-47E6-963A-D38B7DDF5C04}" srcOrd="0" destOrd="0" presId="urn:microsoft.com/office/officeart/2005/8/layout/hierarchy4"/>
    <dgm:cxn modelId="{57924B56-18E5-4E51-852D-600323FCDD66}" type="presParOf" srcId="{47DBDF0D-3851-48CF-82F2-9DFDC7D28AA8}" destId="{4C59EE4B-C84C-49A2-B38B-E03E76766241}" srcOrd="0" destOrd="0" presId="urn:microsoft.com/office/officeart/2005/8/layout/hierarchy4"/>
    <dgm:cxn modelId="{5A8A1EA8-4972-4560-AE5E-06D452836C60}" type="presParOf" srcId="{4C59EE4B-C84C-49A2-B38B-E03E76766241}" destId="{D1882796-4EA9-4857-BA65-3794D38D9C59}" srcOrd="0" destOrd="0" presId="urn:microsoft.com/office/officeart/2005/8/layout/hierarchy4"/>
    <dgm:cxn modelId="{743834B8-B05F-4CD8-956E-017A11CB2E67}" type="presParOf" srcId="{4C59EE4B-C84C-49A2-B38B-E03E76766241}" destId="{094951FD-E0BB-4C22-B500-C5AC0B131EA3}" srcOrd="1" destOrd="0" presId="urn:microsoft.com/office/officeart/2005/8/layout/hierarchy4"/>
    <dgm:cxn modelId="{04CF4DC9-44A7-4EC0-B76F-9CA05E465301}" type="presParOf" srcId="{4C59EE4B-C84C-49A2-B38B-E03E76766241}" destId="{F32E8486-0429-48EA-85E4-0D470122BA9F}" srcOrd="2" destOrd="0" presId="urn:microsoft.com/office/officeart/2005/8/layout/hierarchy4"/>
    <dgm:cxn modelId="{212FDF98-8543-424B-A9F1-E59D83BFFA4D}" type="presParOf" srcId="{F32E8486-0429-48EA-85E4-0D470122BA9F}" destId="{341DE51B-F75A-45B1-9A38-B76C9F11B8F0}" srcOrd="0" destOrd="0" presId="urn:microsoft.com/office/officeart/2005/8/layout/hierarchy4"/>
    <dgm:cxn modelId="{F50D4660-EBD5-4EA2-859C-A2AA9F5734DB}" type="presParOf" srcId="{341DE51B-F75A-45B1-9A38-B76C9F11B8F0}" destId="{39653F7F-0DA9-4229-93F6-FC1048D55567}" srcOrd="0" destOrd="0" presId="urn:microsoft.com/office/officeart/2005/8/layout/hierarchy4"/>
    <dgm:cxn modelId="{A5878231-D5EF-4516-82D2-9A79C0140286}" type="presParOf" srcId="{341DE51B-F75A-45B1-9A38-B76C9F11B8F0}" destId="{01D87853-A78B-45CB-8B07-43B32A2B347C}" srcOrd="1" destOrd="0" presId="urn:microsoft.com/office/officeart/2005/8/layout/hierarchy4"/>
    <dgm:cxn modelId="{85CD0975-9AC2-4D00-ABEB-07B28D478CF1}" type="presParOf" srcId="{F32E8486-0429-48EA-85E4-0D470122BA9F}" destId="{D3629AEA-3ACF-469E-9169-BD8B4BC50837}" srcOrd="1" destOrd="0" presId="urn:microsoft.com/office/officeart/2005/8/layout/hierarchy4"/>
    <dgm:cxn modelId="{56F1BEFF-8CF4-4522-8E17-846D108D4B84}" type="presParOf" srcId="{F32E8486-0429-48EA-85E4-0D470122BA9F}" destId="{A9087BCE-9564-49CC-81BC-DA5BD261CC75}" srcOrd="2" destOrd="0" presId="urn:microsoft.com/office/officeart/2005/8/layout/hierarchy4"/>
    <dgm:cxn modelId="{F162B9BC-54BE-40AD-A2CB-2C34D8E687A0}" type="presParOf" srcId="{A9087BCE-9564-49CC-81BC-DA5BD261CC75}" destId="{3A09E9F8-9A95-47E6-963A-D38B7DDF5C04}" srcOrd="0" destOrd="0" presId="urn:microsoft.com/office/officeart/2005/8/layout/hierarchy4"/>
    <dgm:cxn modelId="{3FD6A3B9-4262-41C2-B174-1BCF6172F0DC}" type="presParOf" srcId="{A9087BCE-9564-49CC-81BC-DA5BD261CC75}" destId="{25DB1A50-F0BC-4898-A6F4-ABE739A978B6}" srcOrd="1" destOrd="0" presId="urn:microsoft.com/office/officeart/2005/8/layout/hierarchy4"/>
    <dgm:cxn modelId="{39203592-85AD-45B7-8E5E-143F3E6BAE3F}" type="presParOf" srcId="{F32E8486-0429-48EA-85E4-0D470122BA9F}" destId="{C818A6ED-3E11-40FC-8E02-78D912F9D0B2}" srcOrd="3" destOrd="0" presId="urn:microsoft.com/office/officeart/2005/8/layout/hierarchy4"/>
    <dgm:cxn modelId="{F046D706-A9D9-4862-A9D4-51B386F1788A}" type="presParOf" srcId="{F32E8486-0429-48EA-85E4-0D470122BA9F}" destId="{D1B13CF9-FD77-44C7-B5E3-F6C7EC3BACBB}" srcOrd="4" destOrd="0" presId="urn:microsoft.com/office/officeart/2005/8/layout/hierarchy4"/>
    <dgm:cxn modelId="{3B0E3F9F-5ACA-4A5F-81A1-311C9B506FF8}" type="presParOf" srcId="{D1B13CF9-FD77-44C7-B5E3-F6C7EC3BACBB}" destId="{860AB772-6248-4B3B-B512-B0D9D11FD72E}" srcOrd="0" destOrd="0" presId="urn:microsoft.com/office/officeart/2005/8/layout/hierarchy4"/>
    <dgm:cxn modelId="{3E4D9C02-A376-4F1D-95A9-1C9D19B54AE2}" type="presParOf" srcId="{D1B13CF9-FD77-44C7-B5E3-F6C7EC3BACBB}" destId="{4E7E6C25-CF91-4547-B17B-725CE1C526E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F29587-729F-4F19-96E9-60518723104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3CFB957-43A1-449E-9148-A84FE2AD0ABF}">
      <dgm:prSe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rtl="0"/>
          <a:r>
            <a:rPr lang="en-US" baseline="0" dirty="0" smtClean="0">
              <a:solidFill>
                <a:schemeClr val="tx1"/>
              </a:solidFill>
            </a:rPr>
            <a:t>EPA is now addressing existing chemicals, including </a:t>
          </a:r>
          <a:r>
            <a:rPr lang="en-US" b="1" baseline="0" dirty="0" smtClean="0">
              <a:solidFill>
                <a:schemeClr val="tx1"/>
              </a:solidFill>
            </a:rPr>
            <a:t>how to protect workers from chemical hazards that present an unreasonable risk</a:t>
          </a:r>
          <a:r>
            <a:rPr lang="en-US" baseline="0" dirty="0" smtClean="0">
              <a:solidFill>
                <a:schemeClr val="tx1"/>
              </a:solidFill>
            </a:rPr>
            <a:t>, under TSCA § 6.</a:t>
          </a:r>
          <a:endParaRPr lang="en-US" dirty="0">
            <a:solidFill>
              <a:schemeClr val="tx1"/>
            </a:solidFill>
          </a:endParaRPr>
        </a:p>
      </dgm:t>
    </dgm:pt>
    <dgm:pt modelId="{1A1FF00D-66F7-448C-90A7-158C9197F9EF}" type="parTrans" cxnId="{40060116-94AD-48CF-B68D-BBBAACEF49CE}">
      <dgm:prSet/>
      <dgm:spPr/>
      <dgm:t>
        <a:bodyPr/>
        <a:lstStyle/>
        <a:p>
          <a:endParaRPr lang="en-US"/>
        </a:p>
      </dgm:t>
    </dgm:pt>
    <dgm:pt modelId="{6869450F-E464-43C5-BAC2-7234B2726820}" type="sibTrans" cxnId="{40060116-94AD-48CF-B68D-BBBAACEF49CE}">
      <dgm:prSet/>
      <dgm:spPr/>
      <dgm:t>
        <a:bodyPr/>
        <a:lstStyle/>
        <a:p>
          <a:endParaRPr lang="en-US"/>
        </a:p>
      </dgm:t>
    </dgm:pt>
    <dgm:pt modelId="{3E904AED-A43B-47A3-81DA-DD6BDF78252C}" type="pres">
      <dgm:prSet presAssocID="{15F29587-729F-4F19-96E9-60518723104D}" presName="Name0" presStyleCnt="0">
        <dgm:presLayoutVars>
          <dgm:chPref val="1"/>
          <dgm:dir/>
          <dgm:animOne val="branch"/>
          <dgm:animLvl val="lvl"/>
          <dgm:resizeHandles/>
        </dgm:presLayoutVars>
      </dgm:prSet>
      <dgm:spPr/>
      <dgm:t>
        <a:bodyPr/>
        <a:lstStyle/>
        <a:p>
          <a:endParaRPr lang="en-US"/>
        </a:p>
      </dgm:t>
    </dgm:pt>
    <dgm:pt modelId="{4298AE63-0042-4684-BC54-097E7DF294C8}" type="pres">
      <dgm:prSet presAssocID="{83CFB957-43A1-449E-9148-A84FE2AD0ABF}" presName="vertOne" presStyleCnt="0"/>
      <dgm:spPr/>
    </dgm:pt>
    <dgm:pt modelId="{E18679E1-E9FA-4177-A324-F0C2DF58B53A}" type="pres">
      <dgm:prSet presAssocID="{83CFB957-43A1-449E-9148-A84FE2AD0ABF}" presName="txOne" presStyleLbl="node0" presStyleIdx="0" presStyleCnt="1" custScaleY="85576" custLinFactNeighborY="1218">
        <dgm:presLayoutVars>
          <dgm:chPref val="3"/>
        </dgm:presLayoutVars>
      </dgm:prSet>
      <dgm:spPr/>
      <dgm:t>
        <a:bodyPr/>
        <a:lstStyle/>
        <a:p>
          <a:endParaRPr lang="en-US"/>
        </a:p>
      </dgm:t>
    </dgm:pt>
    <dgm:pt modelId="{3F809C43-2F72-4CFB-B44B-E6CBA3CBA8DD}" type="pres">
      <dgm:prSet presAssocID="{83CFB957-43A1-449E-9148-A84FE2AD0ABF}" presName="horzOne" presStyleCnt="0"/>
      <dgm:spPr/>
    </dgm:pt>
  </dgm:ptLst>
  <dgm:cxnLst>
    <dgm:cxn modelId="{679A0844-C1A4-4497-B5EF-CCF6798FEC7A}" type="presOf" srcId="{83CFB957-43A1-449E-9148-A84FE2AD0ABF}" destId="{E18679E1-E9FA-4177-A324-F0C2DF58B53A}" srcOrd="0" destOrd="0" presId="urn:microsoft.com/office/officeart/2005/8/layout/hierarchy4"/>
    <dgm:cxn modelId="{2392A420-0539-4C15-886A-AFC03C0BC9A0}" type="presOf" srcId="{15F29587-729F-4F19-96E9-60518723104D}" destId="{3E904AED-A43B-47A3-81DA-DD6BDF78252C}" srcOrd="0" destOrd="0" presId="urn:microsoft.com/office/officeart/2005/8/layout/hierarchy4"/>
    <dgm:cxn modelId="{40060116-94AD-48CF-B68D-BBBAACEF49CE}" srcId="{15F29587-729F-4F19-96E9-60518723104D}" destId="{83CFB957-43A1-449E-9148-A84FE2AD0ABF}" srcOrd="0" destOrd="0" parTransId="{1A1FF00D-66F7-448C-90A7-158C9197F9EF}" sibTransId="{6869450F-E464-43C5-BAC2-7234B2726820}"/>
    <dgm:cxn modelId="{7B806F16-2C3E-49A4-ADAC-26BCE0A0FE30}" type="presParOf" srcId="{3E904AED-A43B-47A3-81DA-DD6BDF78252C}" destId="{4298AE63-0042-4684-BC54-097E7DF294C8}" srcOrd="0" destOrd="0" presId="urn:microsoft.com/office/officeart/2005/8/layout/hierarchy4"/>
    <dgm:cxn modelId="{60480413-C9E0-4FD2-A52C-FB51168CC985}" type="presParOf" srcId="{4298AE63-0042-4684-BC54-097E7DF294C8}" destId="{E18679E1-E9FA-4177-A324-F0C2DF58B53A}" srcOrd="0" destOrd="0" presId="urn:microsoft.com/office/officeart/2005/8/layout/hierarchy4"/>
    <dgm:cxn modelId="{59916F6B-55C1-4DF6-961F-88135DD56364}" type="presParOf" srcId="{4298AE63-0042-4684-BC54-097E7DF294C8}" destId="{3F809C43-2F72-4CFB-B44B-E6CBA3CBA8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26131B-B95F-42D9-9E01-9E4F2ADCE8B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5A98845-28FE-457C-8932-4918D9F27F13}">
      <dgm:prSet>
        <dgm:style>
          <a:lnRef idx="2">
            <a:schemeClr val="accent5"/>
          </a:lnRef>
          <a:fillRef idx="1">
            <a:schemeClr val="lt1"/>
          </a:fillRef>
          <a:effectRef idx="0">
            <a:schemeClr val="accent5"/>
          </a:effectRef>
          <a:fontRef idx="minor">
            <a:schemeClr val="dk1"/>
          </a:fontRef>
        </dgm:style>
      </dgm:prSet>
      <dgm:spPr>
        <a:solidFill>
          <a:schemeClr val="bg1">
            <a:lumMod val="95000"/>
          </a:schemeClr>
        </a:solidFill>
      </dgm:spPr>
      <dgm:t>
        <a:bodyPr/>
        <a:lstStyle/>
        <a:p>
          <a:pPr rtl="0"/>
          <a:r>
            <a:rPr lang="en-US" baseline="0" dirty="0" smtClean="0"/>
            <a:t>If EPA determines the chemicals present </a:t>
          </a:r>
          <a:r>
            <a:rPr lang="en-US" b="1" baseline="0" dirty="0" smtClean="0"/>
            <a:t>an unreasonable risk </a:t>
          </a:r>
          <a:r>
            <a:rPr lang="en-US" baseline="0" dirty="0" smtClean="0"/>
            <a:t>under their </a:t>
          </a:r>
          <a:r>
            <a:rPr lang="en-US" b="1" baseline="0" dirty="0" smtClean="0"/>
            <a:t>conditions of use</a:t>
          </a:r>
          <a:r>
            <a:rPr lang="en-US" baseline="0" dirty="0" smtClean="0"/>
            <a:t>,</a:t>
          </a:r>
          <a:r>
            <a:rPr lang="en-US" b="1" baseline="0" dirty="0" smtClean="0"/>
            <a:t>  </a:t>
          </a:r>
          <a:endParaRPr lang="en-US" dirty="0"/>
        </a:p>
      </dgm:t>
    </dgm:pt>
    <dgm:pt modelId="{25DBEB03-53CE-4661-B9A8-4AED86BED92F}" type="parTrans" cxnId="{2C407BE0-6671-475A-9A52-FB855E8F339C}">
      <dgm:prSet/>
      <dgm:spPr/>
      <dgm:t>
        <a:bodyPr/>
        <a:lstStyle/>
        <a:p>
          <a:endParaRPr lang="en-US"/>
        </a:p>
      </dgm:t>
    </dgm:pt>
    <dgm:pt modelId="{D05FB24F-1525-4F65-BDC7-7606C8CBD06F}" type="sibTrans" cxnId="{2C407BE0-6671-475A-9A52-FB855E8F339C}">
      <dgm:prSet/>
      <dgm:spPr/>
      <dgm:t>
        <a:bodyPr/>
        <a:lstStyle/>
        <a:p>
          <a:endParaRPr lang="en-US"/>
        </a:p>
      </dgm:t>
    </dgm:pt>
    <dgm:pt modelId="{02903DF8-D565-487F-AC98-A6DF68C3DBB2}">
      <dgm:prSet>
        <dgm:style>
          <a:lnRef idx="2">
            <a:schemeClr val="accent5"/>
          </a:lnRef>
          <a:fillRef idx="1">
            <a:schemeClr val="lt1"/>
          </a:fillRef>
          <a:effectRef idx="0">
            <a:schemeClr val="accent5"/>
          </a:effectRef>
          <a:fontRef idx="minor">
            <a:schemeClr val="dk1"/>
          </a:fontRef>
        </dgm:style>
      </dgm:prSet>
      <dgm:spPr>
        <a:solidFill>
          <a:schemeClr val="bg1">
            <a:lumMod val="95000"/>
          </a:schemeClr>
        </a:solidFill>
      </dgm:spPr>
      <dgm:t>
        <a:bodyPr/>
        <a:lstStyle/>
        <a:p>
          <a:pPr rtl="0"/>
          <a:r>
            <a:rPr lang="en-US" b="0" dirty="0" smtClean="0"/>
            <a:t>it </a:t>
          </a:r>
          <a:r>
            <a:rPr lang="en-US" b="1" dirty="0" smtClean="0"/>
            <a:t>must</a:t>
          </a:r>
          <a:r>
            <a:rPr lang="en-US" b="0" dirty="0" smtClean="0"/>
            <a:t> adopt restrictions under § 6(a) “to the extent necessary so that the chemical substance no longer presents an unreasonable risk.” </a:t>
          </a:r>
          <a:endParaRPr lang="en-US" dirty="0"/>
        </a:p>
      </dgm:t>
    </dgm:pt>
    <dgm:pt modelId="{4AB25B84-886C-4D94-A632-6484ABAB070C}" type="parTrans" cxnId="{6AFF013C-2987-46C3-8F7B-D3C84C9BDC97}">
      <dgm:prSet/>
      <dgm:spPr/>
      <dgm:t>
        <a:bodyPr/>
        <a:lstStyle/>
        <a:p>
          <a:endParaRPr lang="en-US"/>
        </a:p>
      </dgm:t>
    </dgm:pt>
    <dgm:pt modelId="{986DD1AC-1B4B-49BD-B2DE-628C1F9E3697}" type="sibTrans" cxnId="{6AFF013C-2987-46C3-8F7B-D3C84C9BDC97}">
      <dgm:prSet/>
      <dgm:spPr/>
      <dgm:t>
        <a:bodyPr/>
        <a:lstStyle/>
        <a:p>
          <a:endParaRPr lang="en-US"/>
        </a:p>
      </dgm:t>
    </dgm:pt>
    <dgm:pt modelId="{3551BCA5-C549-435F-8C50-463D071CF6DA}" type="pres">
      <dgm:prSet presAssocID="{8E26131B-B95F-42D9-9E01-9E4F2ADCE8BF}" presName="outerComposite" presStyleCnt="0">
        <dgm:presLayoutVars>
          <dgm:chMax val="5"/>
          <dgm:dir/>
          <dgm:resizeHandles val="exact"/>
        </dgm:presLayoutVars>
      </dgm:prSet>
      <dgm:spPr/>
      <dgm:t>
        <a:bodyPr/>
        <a:lstStyle/>
        <a:p>
          <a:endParaRPr lang="en-US"/>
        </a:p>
      </dgm:t>
    </dgm:pt>
    <dgm:pt modelId="{58271B83-C976-48AE-ABA9-8B2BA973D1C1}" type="pres">
      <dgm:prSet presAssocID="{8E26131B-B95F-42D9-9E01-9E4F2ADCE8BF}" presName="dummyMaxCanvas" presStyleCnt="0">
        <dgm:presLayoutVars/>
      </dgm:prSet>
      <dgm:spPr/>
    </dgm:pt>
    <dgm:pt modelId="{45171758-4877-46E4-B7AE-4D8CDD078EDC}" type="pres">
      <dgm:prSet presAssocID="{8E26131B-B95F-42D9-9E01-9E4F2ADCE8BF}" presName="TwoNodes_1" presStyleLbl="node1" presStyleIdx="0" presStyleCnt="2">
        <dgm:presLayoutVars>
          <dgm:bulletEnabled val="1"/>
        </dgm:presLayoutVars>
      </dgm:prSet>
      <dgm:spPr/>
      <dgm:t>
        <a:bodyPr/>
        <a:lstStyle/>
        <a:p>
          <a:endParaRPr lang="en-US"/>
        </a:p>
      </dgm:t>
    </dgm:pt>
    <dgm:pt modelId="{1757888E-A2D0-4B00-9EB8-F74F987EEAD3}" type="pres">
      <dgm:prSet presAssocID="{8E26131B-B95F-42D9-9E01-9E4F2ADCE8BF}" presName="TwoNodes_2" presStyleLbl="node1" presStyleIdx="1" presStyleCnt="2" custLinFactNeighborX="-25" custLinFactNeighborY="-246">
        <dgm:presLayoutVars>
          <dgm:bulletEnabled val="1"/>
        </dgm:presLayoutVars>
      </dgm:prSet>
      <dgm:spPr/>
      <dgm:t>
        <a:bodyPr/>
        <a:lstStyle/>
        <a:p>
          <a:endParaRPr lang="en-US"/>
        </a:p>
      </dgm:t>
    </dgm:pt>
    <dgm:pt modelId="{F269A6C0-52AE-4B98-89A3-9F7D6B87EE81}" type="pres">
      <dgm:prSet presAssocID="{8E26131B-B95F-42D9-9E01-9E4F2ADCE8BF}" presName="TwoConn_1-2" presStyleLbl="fgAccFollowNode1" presStyleIdx="0" presStyleCnt="1">
        <dgm:presLayoutVars>
          <dgm:bulletEnabled val="1"/>
        </dgm:presLayoutVars>
      </dgm:prSet>
      <dgm:spPr/>
      <dgm:t>
        <a:bodyPr/>
        <a:lstStyle/>
        <a:p>
          <a:endParaRPr lang="en-US"/>
        </a:p>
      </dgm:t>
    </dgm:pt>
    <dgm:pt modelId="{400153C4-C83E-4AB8-A9E0-05FB6219CE48}" type="pres">
      <dgm:prSet presAssocID="{8E26131B-B95F-42D9-9E01-9E4F2ADCE8BF}" presName="TwoNodes_1_text" presStyleLbl="node1" presStyleIdx="1" presStyleCnt="2">
        <dgm:presLayoutVars>
          <dgm:bulletEnabled val="1"/>
        </dgm:presLayoutVars>
      </dgm:prSet>
      <dgm:spPr/>
      <dgm:t>
        <a:bodyPr/>
        <a:lstStyle/>
        <a:p>
          <a:endParaRPr lang="en-US"/>
        </a:p>
      </dgm:t>
    </dgm:pt>
    <dgm:pt modelId="{F0E2DA85-D843-41EF-9C20-68CEC17AFAD1}" type="pres">
      <dgm:prSet presAssocID="{8E26131B-B95F-42D9-9E01-9E4F2ADCE8BF}" presName="TwoNodes_2_text" presStyleLbl="node1" presStyleIdx="1" presStyleCnt="2">
        <dgm:presLayoutVars>
          <dgm:bulletEnabled val="1"/>
        </dgm:presLayoutVars>
      </dgm:prSet>
      <dgm:spPr/>
      <dgm:t>
        <a:bodyPr/>
        <a:lstStyle/>
        <a:p>
          <a:endParaRPr lang="en-US"/>
        </a:p>
      </dgm:t>
    </dgm:pt>
  </dgm:ptLst>
  <dgm:cxnLst>
    <dgm:cxn modelId="{CFE23F9A-0D52-4726-B11F-3A103DA79575}" type="presOf" srcId="{D05FB24F-1525-4F65-BDC7-7606C8CBD06F}" destId="{F269A6C0-52AE-4B98-89A3-9F7D6B87EE81}" srcOrd="0" destOrd="0" presId="urn:microsoft.com/office/officeart/2005/8/layout/vProcess5"/>
    <dgm:cxn modelId="{2C407BE0-6671-475A-9A52-FB855E8F339C}" srcId="{8E26131B-B95F-42D9-9E01-9E4F2ADCE8BF}" destId="{B5A98845-28FE-457C-8932-4918D9F27F13}" srcOrd="0" destOrd="0" parTransId="{25DBEB03-53CE-4661-B9A8-4AED86BED92F}" sibTransId="{D05FB24F-1525-4F65-BDC7-7606C8CBD06F}"/>
    <dgm:cxn modelId="{C7D29CC2-679B-42D1-B0D0-2165E5FA342B}" type="presOf" srcId="{8E26131B-B95F-42D9-9E01-9E4F2ADCE8BF}" destId="{3551BCA5-C549-435F-8C50-463D071CF6DA}" srcOrd="0" destOrd="0" presId="urn:microsoft.com/office/officeart/2005/8/layout/vProcess5"/>
    <dgm:cxn modelId="{67EAB68D-B64A-43EE-8DCD-F9D08E096909}" type="presOf" srcId="{02903DF8-D565-487F-AC98-A6DF68C3DBB2}" destId="{1757888E-A2D0-4B00-9EB8-F74F987EEAD3}" srcOrd="0" destOrd="0" presId="urn:microsoft.com/office/officeart/2005/8/layout/vProcess5"/>
    <dgm:cxn modelId="{5DEB9978-FF8B-49EF-AC10-9C9984D1C71D}" type="presOf" srcId="{B5A98845-28FE-457C-8932-4918D9F27F13}" destId="{400153C4-C83E-4AB8-A9E0-05FB6219CE48}" srcOrd="1" destOrd="0" presId="urn:microsoft.com/office/officeart/2005/8/layout/vProcess5"/>
    <dgm:cxn modelId="{1626547B-0A19-43C9-8AC0-FA363DCCC12B}" type="presOf" srcId="{02903DF8-D565-487F-AC98-A6DF68C3DBB2}" destId="{F0E2DA85-D843-41EF-9C20-68CEC17AFAD1}" srcOrd="1" destOrd="0" presId="urn:microsoft.com/office/officeart/2005/8/layout/vProcess5"/>
    <dgm:cxn modelId="{9B46385C-13DE-470A-9083-CBD3BC0484A6}" type="presOf" srcId="{B5A98845-28FE-457C-8932-4918D9F27F13}" destId="{45171758-4877-46E4-B7AE-4D8CDD078EDC}" srcOrd="0" destOrd="0" presId="urn:microsoft.com/office/officeart/2005/8/layout/vProcess5"/>
    <dgm:cxn modelId="{6AFF013C-2987-46C3-8F7B-D3C84C9BDC97}" srcId="{8E26131B-B95F-42D9-9E01-9E4F2ADCE8BF}" destId="{02903DF8-D565-487F-AC98-A6DF68C3DBB2}" srcOrd="1" destOrd="0" parTransId="{4AB25B84-886C-4D94-A632-6484ABAB070C}" sibTransId="{986DD1AC-1B4B-49BD-B2DE-628C1F9E3697}"/>
    <dgm:cxn modelId="{431A15E9-317F-4A66-BC2D-679A133BC140}" type="presParOf" srcId="{3551BCA5-C549-435F-8C50-463D071CF6DA}" destId="{58271B83-C976-48AE-ABA9-8B2BA973D1C1}" srcOrd="0" destOrd="0" presId="urn:microsoft.com/office/officeart/2005/8/layout/vProcess5"/>
    <dgm:cxn modelId="{3B86B8DF-72DF-4C75-96C9-204567644A14}" type="presParOf" srcId="{3551BCA5-C549-435F-8C50-463D071CF6DA}" destId="{45171758-4877-46E4-B7AE-4D8CDD078EDC}" srcOrd="1" destOrd="0" presId="urn:microsoft.com/office/officeart/2005/8/layout/vProcess5"/>
    <dgm:cxn modelId="{3945BA80-3B78-4177-BFFC-019FFAB6AB86}" type="presParOf" srcId="{3551BCA5-C549-435F-8C50-463D071CF6DA}" destId="{1757888E-A2D0-4B00-9EB8-F74F987EEAD3}" srcOrd="2" destOrd="0" presId="urn:microsoft.com/office/officeart/2005/8/layout/vProcess5"/>
    <dgm:cxn modelId="{D5377590-CAB2-4635-B809-F0967CC0B1A0}" type="presParOf" srcId="{3551BCA5-C549-435F-8C50-463D071CF6DA}" destId="{F269A6C0-52AE-4B98-89A3-9F7D6B87EE81}" srcOrd="3" destOrd="0" presId="urn:microsoft.com/office/officeart/2005/8/layout/vProcess5"/>
    <dgm:cxn modelId="{F7E1DB72-3E7A-470A-A716-C0F1527F2DC6}" type="presParOf" srcId="{3551BCA5-C549-435F-8C50-463D071CF6DA}" destId="{400153C4-C83E-4AB8-A9E0-05FB6219CE48}" srcOrd="4" destOrd="0" presId="urn:microsoft.com/office/officeart/2005/8/layout/vProcess5"/>
    <dgm:cxn modelId="{68CDD727-E9B6-433C-A2E7-9929080AC2EC}" type="presParOf" srcId="{3551BCA5-C549-435F-8C50-463D071CF6DA}" destId="{F0E2DA85-D843-41EF-9C20-68CEC17AFAD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73700-250C-4FE2-AC76-2F8C2D6EF52A}">
      <dsp:nvSpPr>
        <dsp:cNvPr id="0" name=""/>
        <dsp:cNvSpPr/>
      </dsp:nvSpPr>
      <dsp:spPr>
        <a:xfrm>
          <a:off x="1600" y="458971"/>
          <a:ext cx="3412426" cy="2047455"/>
        </a:xfrm>
        <a:prstGeom prst="roundRect">
          <a:avLst>
            <a:gd name="adj" fmla="val 10000"/>
          </a:avLst>
        </a:prstGeom>
        <a:solidFill>
          <a:schemeClr val="accent4">
            <a:lumMod val="20000"/>
            <a:lumOff val="80000"/>
          </a:schemeClr>
        </a:solidFill>
        <a:ln w="25400" cap="flat" cmpd="sng" algn="ctr">
          <a:solidFill>
            <a:schemeClr val="accent4">
              <a:lumMod val="20000"/>
              <a:lumOff val="80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baseline="0" dirty="0" smtClean="0"/>
            <a:t>EPA-TSCA provisions protecting workers from exposure to chemical hazards </a:t>
          </a:r>
          <a:r>
            <a:rPr lang="en-US" sz="1900" b="1" kern="1200" baseline="0" dirty="0" smtClean="0"/>
            <a:t>do not preempt OSHA requirements </a:t>
          </a:r>
          <a:r>
            <a:rPr lang="en-US" sz="1900" kern="1200" baseline="0" dirty="0" smtClean="0"/>
            <a:t>for purposes of § 4(b)(1)</a:t>
          </a:r>
          <a:endParaRPr lang="en-US" sz="1900" kern="1200" dirty="0"/>
        </a:p>
      </dsp:txBody>
      <dsp:txXfrm>
        <a:off x="61568" y="518939"/>
        <a:ext cx="3292490" cy="1927519"/>
      </dsp:txXfrm>
    </dsp:sp>
    <dsp:sp modelId="{17284ADE-F766-49D5-9471-62F696318E60}">
      <dsp:nvSpPr>
        <dsp:cNvPr id="0" name=""/>
        <dsp:cNvSpPr/>
      </dsp:nvSpPr>
      <dsp:spPr>
        <a:xfrm>
          <a:off x="3755269" y="1059558"/>
          <a:ext cx="723434" cy="8462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55269" y="1228814"/>
        <a:ext cx="506404" cy="507769"/>
      </dsp:txXfrm>
    </dsp:sp>
    <dsp:sp modelId="{D1BC7C44-2818-41FF-904F-BE97A148742D}">
      <dsp:nvSpPr>
        <dsp:cNvPr id="0" name=""/>
        <dsp:cNvSpPr/>
      </dsp:nvSpPr>
      <dsp:spPr>
        <a:xfrm>
          <a:off x="4778997" y="458971"/>
          <a:ext cx="3412426" cy="2047455"/>
        </a:xfrm>
        <a:prstGeom prst="roundRect">
          <a:avLst>
            <a:gd name="adj" fmla="val 1000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baseline="0" dirty="0" smtClean="0">
              <a:solidFill>
                <a:schemeClr val="tx1"/>
              </a:solidFill>
            </a:rPr>
            <a:t>Both OSHA and EPA have requirements that </a:t>
          </a:r>
          <a:r>
            <a:rPr lang="en-US" sz="1900" b="1" kern="1200" baseline="0" dirty="0" smtClean="0">
              <a:solidFill>
                <a:schemeClr val="tx1"/>
              </a:solidFill>
            </a:rPr>
            <a:t>apply at the same time</a:t>
          </a:r>
          <a:endParaRPr lang="en-US" sz="1900" b="1" kern="1200" dirty="0">
            <a:solidFill>
              <a:schemeClr val="tx1"/>
            </a:solidFill>
          </a:endParaRPr>
        </a:p>
      </dsp:txBody>
      <dsp:txXfrm>
        <a:off x="4838965" y="518939"/>
        <a:ext cx="3292490" cy="19275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03068-8124-4C36-B07F-A7BEF8740A51}">
      <dsp:nvSpPr>
        <dsp:cNvPr id="0" name=""/>
        <dsp:cNvSpPr/>
      </dsp:nvSpPr>
      <dsp:spPr>
        <a:xfrm>
          <a:off x="0" y="0"/>
          <a:ext cx="6753411" cy="90978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baseline="0" dirty="0" smtClean="0"/>
            <a:t>As a result, Biden EPA considers that some workers will not be subject to OSHA PPE requirements or will not be following OSHA requirements. </a:t>
          </a:r>
          <a:endParaRPr lang="en-US" sz="1300" kern="1200" dirty="0"/>
        </a:p>
      </dsp:txBody>
      <dsp:txXfrm>
        <a:off x="26647" y="26647"/>
        <a:ext cx="5771682" cy="856490"/>
      </dsp:txXfrm>
    </dsp:sp>
    <dsp:sp modelId="{EB394B2F-766D-49BC-A4A9-471D4723AE73}">
      <dsp:nvSpPr>
        <dsp:cNvPr id="0" name=""/>
        <dsp:cNvSpPr/>
      </dsp:nvSpPr>
      <dsp:spPr>
        <a:xfrm>
          <a:off x="595889" y="1061415"/>
          <a:ext cx="6753411" cy="90978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baseline="0" dirty="0" smtClean="0"/>
            <a:t>Biden EPA does not assume PPE use in making risk determination.</a:t>
          </a:r>
          <a:endParaRPr lang="en-US" sz="1300" kern="1200" dirty="0"/>
        </a:p>
      </dsp:txBody>
      <dsp:txXfrm>
        <a:off x="622536" y="1088062"/>
        <a:ext cx="5512868" cy="856490"/>
      </dsp:txXfrm>
    </dsp:sp>
    <dsp:sp modelId="{1882207B-7BB7-4AA1-AD17-1740A8274B45}">
      <dsp:nvSpPr>
        <dsp:cNvPr id="0" name=""/>
        <dsp:cNvSpPr/>
      </dsp:nvSpPr>
      <dsp:spPr>
        <a:xfrm>
          <a:off x="1191778" y="2122831"/>
          <a:ext cx="6753411" cy="90978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baseline="0" dirty="0" smtClean="0"/>
            <a:t>But, Biden EPA has indicated that it will consider evidence of PPE use in risk management rules for chemicals determined to present an unreasonable risk under their conditions of use</a:t>
          </a:r>
          <a:endParaRPr lang="en-US" sz="1300" kern="1200" dirty="0"/>
        </a:p>
      </dsp:txBody>
      <dsp:txXfrm>
        <a:off x="1218425" y="2149478"/>
        <a:ext cx="5512868" cy="856490"/>
      </dsp:txXfrm>
    </dsp:sp>
    <dsp:sp modelId="{A353AE03-7534-4918-B1F6-2960119A1D48}">
      <dsp:nvSpPr>
        <dsp:cNvPr id="0" name=""/>
        <dsp:cNvSpPr/>
      </dsp:nvSpPr>
      <dsp:spPr>
        <a:xfrm>
          <a:off x="6162051" y="689920"/>
          <a:ext cx="591360" cy="5913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295107" y="689920"/>
        <a:ext cx="325248" cy="444998"/>
      </dsp:txXfrm>
    </dsp:sp>
    <dsp:sp modelId="{2704687D-AB11-4D2B-AF02-22F25B1D1AED}">
      <dsp:nvSpPr>
        <dsp:cNvPr id="0" name=""/>
        <dsp:cNvSpPr/>
      </dsp:nvSpPr>
      <dsp:spPr>
        <a:xfrm>
          <a:off x="6757940" y="1745270"/>
          <a:ext cx="591360" cy="5913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890996" y="1745270"/>
        <a:ext cx="325248" cy="4449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A9F4D-A642-4C6F-B21D-70794B787199}">
      <dsp:nvSpPr>
        <dsp:cNvPr id="0" name=""/>
        <dsp:cNvSpPr/>
      </dsp:nvSpPr>
      <dsp:spPr>
        <a:xfrm>
          <a:off x="0" y="7433"/>
          <a:ext cx="6685529" cy="1080000"/>
        </a:xfrm>
        <a:prstGeom prst="roundRect">
          <a:avLst>
            <a:gd name="adj" fmla="val 10000"/>
          </a:avLst>
        </a:prstGeom>
        <a:solidFill>
          <a:schemeClr val="dk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rtl="0">
            <a:lnSpc>
              <a:spcPct val="90000"/>
            </a:lnSpc>
            <a:spcBef>
              <a:spcPct val="0"/>
            </a:spcBef>
            <a:spcAft>
              <a:spcPct val="35000"/>
            </a:spcAft>
          </a:pPr>
          <a:r>
            <a:rPr lang="en-US" sz="2400" kern="1200" baseline="0" dirty="0" smtClean="0"/>
            <a:t>Evidence of PPE use</a:t>
          </a:r>
          <a:endParaRPr lang="en-US" sz="2400" kern="1200" dirty="0"/>
        </a:p>
      </dsp:txBody>
      <dsp:txXfrm>
        <a:off x="0" y="7433"/>
        <a:ext cx="6685529" cy="720000"/>
      </dsp:txXfrm>
    </dsp:sp>
    <dsp:sp modelId="{5C65C7C1-6F40-4C06-895E-C3A76159EBE0}">
      <dsp:nvSpPr>
        <dsp:cNvPr id="0" name=""/>
        <dsp:cNvSpPr/>
      </dsp:nvSpPr>
      <dsp:spPr>
        <a:xfrm>
          <a:off x="1369325" y="597930"/>
          <a:ext cx="6685529" cy="2424189"/>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1120" tIns="71120" rIns="71120" bIns="711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EPA has said that evidence of PPE use can help it </a:t>
          </a:r>
          <a:r>
            <a:rPr lang="en-US" sz="2000" b="1" kern="1200" dirty="0" smtClean="0"/>
            <a:t>draft risk management rules</a:t>
          </a:r>
          <a:r>
            <a:rPr lang="en-US" sz="2000" kern="1200" dirty="0" smtClean="0"/>
            <a:t>.</a:t>
          </a:r>
          <a:endParaRPr lang="en-US" sz="2000" kern="1200" dirty="0"/>
        </a:p>
        <a:p>
          <a:pPr marL="57150" lvl="1" indent="-57150" algn="l" defTabSz="444500" rtl="0">
            <a:lnSpc>
              <a:spcPct val="90000"/>
            </a:lnSpc>
            <a:spcBef>
              <a:spcPct val="0"/>
            </a:spcBef>
            <a:spcAft>
              <a:spcPct val="15000"/>
            </a:spcAft>
            <a:buChar char="••"/>
          </a:pPr>
          <a:endParaRPr lang="en-US" sz="1000" kern="1200" dirty="0"/>
        </a:p>
        <a:p>
          <a:pPr marL="228600" lvl="1" indent="-228600" algn="l" defTabSz="889000">
            <a:lnSpc>
              <a:spcPct val="90000"/>
            </a:lnSpc>
            <a:spcBef>
              <a:spcPct val="0"/>
            </a:spcBef>
            <a:spcAft>
              <a:spcPct val="15000"/>
            </a:spcAft>
            <a:buChar char="••"/>
          </a:pPr>
          <a:r>
            <a:rPr lang="en-US" sz="2000" kern="1200" dirty="0" smtClean="0"/>
            <a:t>Evidence of actual PPE use is of value to EPA, but only as </a:t>
          </a:r>
          <a:r>
            <a:rPr lang="en-US" sz="2000" b="1" kern="1200" dirty="0" smtClean="0"/>
            <a:t>showing the efficacy of EPA requirements</a:t>
          </a:r>
          <a:r>
            <a:rPr lang="en-US" sz="2000" kern="1200" dirty="0" smtClean="0"/>
            <a:t>, not as a substitute for such mitigation measures.</a:t>
          </a:r>
          <a:endParaRPr lang="en-US" sz="2000" kern="1200" dirty="0"/>
        </a:p>
      </dsp:txBody>
      <dsp:txXfrm>
        <a:off x="1440327" y="668932"/>
        <a:ext cx="6543525" cy="22821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57611-7F0F-4EAE-B39A-1066D666E56D}">
      <dsp:nvSpPr>
        <dsp:cNvPr id="0" name=""/>
        <dsp:cNvSpPr/>
      </dsp:nvSpPr>
      <dsp:spPr>
        <a:xfrm>
          <a:off x="0" y="50533"/>
          <a:ext cx="6800209" cy="1036799"/>
        </a:xfrm>
        <a:prstGeom prst="roundRect">
          <a:avLst>
            <a:gd name="adj" fmla="val 10000"/>
          </a:avLst>
        </a:prstGeom>
        <a:solidFill>
          <a:schemeClr val="dk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rtl="0">
            <a:lnSpc>
              <a:spcPct val="90000"/>
            </a:lnSpc>
            <a:spcBef>
              <a:spcPct val="0"/>
            </a:spcBef>
            <a:spcAft>
              <a:spcPct val="35000"/>
            </a:spcAft>
          </a:pPr>
          <a:r>
            <a:rPr lang="en-US" sz="2400" kern="1200" baseline="0" dirty="0" smtClean="0"/>
            <a:t>Evidence of PPE use</a:t>
          </a:r>
          <a:endParaRPr lang="en-US" sz="2400" kern="1200" dirty="0"/>
        </a:p>
      </dsp:txBody>
      <dsp:txXfrm>
        <a:off x="0" y="50533"/>
        <a:ext cx="6800209" cy="691200"/>
      </dsp:txXfrm>
    </dsp:sp>
    <dsp:sp modelId="{374F49D4-02F7-4418-8D46-0CD0984CA462}">
      <dsp:nvSpPr>
        <dsp:cNvPr id="0" name=""/>
        <dsp:cNvSpPr/>
      </dsp:nvSpPr>
      <dsp:spPr>
        <a:xfrm>
          <a:off x="1392814" y="737348"/>
          <a:ext cx="6800209" cy="2168769"/>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0688" tIns="170688" rIns="17068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Such evidence is likely to be of limited value if it protects workers from risk levels (e.g., current OSHA PELs or ACGIH TLVs) that EPA determines still present an unreasonable risk.</a:t>
          </a:r>
          <a:endParaRPr lang="en-US" sz="2400" kern="1200" dirty="0"/>
        </a:p>
      </dsp:txBody>
      <dsp:txXfrm>
        <a:off x="1456335" y="800869"/>
        <a:ext cx="6673167" cy="20417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6304-7044-4603-B71F-D7CA88D17578}">
      <dsp:nvSpPr>
        <dsp:cNvPr id="0" name=""/>
        <dsp:cNvSpPr/>
      </dsp:nvSpPr>
      <dsp:spPr>
        <a:xfrm>
          <a:off x="-3623731" y="-556850"/>
          <a:ext cx="4319807" cy="4319807"/>
        </a:xfrm>
        <a:prstGeom prst="blockArc">
          <a:avLst>
            <a:gd name="adj1" fmla="val 18900000"/>
            <a:gd name="adj2" fmla="val 2700000"/>
            <a:gd name="adj3" fmla="val 5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3F201-88D1-4F25-A716-9DF552EEC27F}">
      <dsp:nvSpPr>
        <dsp:cNvPr id="0" name=""/>
        <dsp:cNvSpPr/>
      </dsp:nvSpPr>
      <dsp:spPr>
        <a:xfrm>
          <a:off x="447614" y="320610"/>
          <a:ext cx="7703772" cy="641221"/>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08969" tIns="43180" rIns="43180" bIns="43180" numCol="1" spcCol="1270" anchor="ctr" anchorCtr="0">
          <a:noAutofit/>
        </a:bodyPr>
        <a:lstStyle/>
        <a:p>
          <a:pPr lvl="0" algn="l" defTabSz="755650" rtl="0">
            <a:lnSpc>
              <a:spcPct val="90000"/>
            </a:lnSpc>
            <a:spcBef>
              <a:spcPct val="0"/>
            </a:spcBef>
            <a:spcAft>
              <a:spcPct val="35000"/>
            </a:spcAft>
          </a:pPr>
          <a:r>
            <a:rPr lang="en-US" sz="1700" b="0" kern="1200" dirty="0" smtClean="0">
              <a:solidFill>
                <a:schemeClr val="tx1"/>
              </a:solidFill>
            </a:rPr>
            <a:t>Pay attention to TSCA developments.  Even manufacturers of articles containing TSCA-restricted chemicals may be affected.</a:t>
          </a:r>
          <a:endParaRPr lang="en-US" sz="1700" kern="1200" dirty="0">
            <a:solidFill>
              <a:schemeClr val="tx1"/>
            </a:solidFill>
          </a:endParaRPr>
        </a:p>
      </dsp:txBody>
      <dsp:txXfrm>
        <a:off x="447614" y="320610"/>
        <a:ext cx="7703772" cy="641221"/>
      </dsp:txXfrm>
    </dsp:sp>
    <dsp:sp modelId="{282EF958-419C-4B9E-B9E8-31BA50CA495E}">
      <dsp:nvSpPr>
        <dsp:cNvPr id="0" name=""/>
        <dsp:cNvSpPr/>
      </dsp:nvSpPr>
      <dsp:spPr>
        <a:xfrm>
          <a:off x="46851" y="240458"/>
          <a:ext cx="801526" cy="80152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C41BE9B-2263-4B4F-A90F-900CB1A92EFC}">
      <dsp:nvSpPr>
        <dsp:cNvPr id="0" name=""/>
        <dsp:cNvSpPr/>
      </dsp:nvSpPr>
      <dsp:spPr>
        <a:xfrm>
          <a:off x="680698" y="1282442"/>
          <a:ext cx="7470688" cy="641221"/>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08969" tIns="43180" rIns="43180" bIns="43180" numCol="1" spcCol="1270" anchor="ctr" anchorCtr="0">
          <a:noAutofit/>
        </a:bodyPr>
        <a:lstStyle/>
        <a:p>
          <a:pPr lvl="0" algn="l" defTabSz="755650" rtl="0">
            <a:lnSpc>
              <a:spcPct val="90000"/>
            </a:lnSpc>
            <a:spcBef>
              <a:spcPct val="0"/>
            </a:spcBef>
            <a:spcAft>
              <a:spcPct val="35000"/>
            </a:spcAft>
          </a:pPr>
          <a:r>
            <a:rPr lang="en-US" sz="1700" b="0" kern="1200" dirty="0" smtClean="0">
              <a:solidFill>
                <a:schemeClr val="tx1"/>
              </a:solidFill>
            </a:rPr>
            <a:t>Recognize that OSHA compliance may not be sufficient.</a:t>
          </a:r>
          <a:endParaRPr lang="en-US" sz="1700" kern="1200" dirty="0">
            <a:solidFill>
              <a:schemeClr val="tx1"/>
            </a:solidFill>
          </a:endParaRPr>
        </a:p>
      </dsp:txBody>
      <dsp:txXfrm>
        <a:off x="680698" y="1282442"/>
        <a:ext cx="7470688" cy="641221"/>
      </dsp:txXfrm>
    </dsp:sp>
    <dsp:sp modelId="{C7967C9B-E770-41BA-B313-C5E98703FAA5}">
      <dsp:nvSpPr>
        <dsp:cNvPr id="0" name=""/>
        <dsp:cNvSpPr/>
      </dsp:nvSpPr>
      <dsp:spPr>
        <a:xfrm>
          <a:off x="279935" y="1202290"/>
          <a:ext cx="801526" cy="80152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CA8A095-466B-4F37-AA0D-EACE29DEF905}">
      <dsp:nvSpPr>
        <dsp:cNvPr id="0" name=""/>
        <dsp:cNvSpPr/>
      </dsp:nvSpPr>
      <dsp:spPr>
        <a:xfrm>
          <a:off x="447614" y="2244274"/>
          <a:ext cx="7703772" cy="641221"/>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08969" tIns="43180" rIns="43180" bIns="43180" numCol="1" spcCol="1270" anchor="ctr" anchorCtr="0">
          <a:noAutofit/>
        </a:bodyPr>
        <a:lstStyle/>
        <a:p>
          <a:pPr lvl="0" algn="l" defTabSz="755650" rtl="0">
            <a:lnSpc>
              <a:spcPct val="90000"/>
            </a:lnSpc>
            <a:spcBef>
              <a:spcPct val="0"/>
            </a:spcBef>
            <a:spcAft>
              <a:spcPct val="35000"/>
            </a:spcAft>
          </a:pPr>
          <a:r>
            <a:rPr lang="en-US" sz="1700" b="0" kern="1200" dirty="0" smtClean="0">
              <a:solidFill>
                <a:schemeClr val="tx1"/>
              </a:solidFill>
            </a:rPr>
            <a:t>Participate in TSCA risk evaluations and risk management rulemaking.</a:t>
          </a:r>
          <a:endParaRPr lang="en-US" sz="1700" kern="1200" dirty="0">
            <a:solidFill>
              <a:schemeClr val="tx1"/>
            </a:solidFill>
          </a:endParaRPr>
        </a:p>
      </dsp:txBody>
      <dsp:txXfrm>
        <a:off x="447614" y="2244274"/>
        <a:ext cx="7703772" cy="641221"/>
      </dsp:txXfrm>
    </dsp:sp>
    <dsp:sp modelId="{09669725-E8C1-4BB2-ABC9-1B0733320710}">
      <dsp:nvSpPr>
        <dsp:cNvPr id="0" name=""/>
        <dsp:cNvSpPr/>
      </dsp:nvSpPr>
      <dsp:spPr>
        <a:xfrm>
          <a:off x="46851" y="2164122"/>
          <a:ext cx="801526" cy="80152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A2B5B-45CE-4ADA-96F8-ED418FDD75F0}">
      <dsp:nvSpPr>
        <dsp:cNvPr id="0" name=""/>
        <dsp:cNvSpPr/>
      </dsp:nvSpPr>
      <dsp:spPr>
        <a:xfrm rot="16200000">
          <a:off x="-181536" y="182537"/>
          <a:ext cx="2965399" cy="2600324"/>
        </a:xfrm>
        <a:prstGeom prst="flowChartManualOperation">
          <a:avLst/>
        </a:prstGeom>
        <a:solidFill>
          <a:schemeClr val="tx1">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326" bIns="0" numCol="1" spcCol="1270" anchor="ctr" anchorCtr="0">
          <a:noAutofit/>
        </a:bodyPr>
        <a:lstStyle/>
        <a:p>
          <a:pPr lvl="0" algn="ctr" defTabSz="800100" rtl="0">
            <a:lnSpc>
              <a:spcPct val="90000"/>
            </a:lnSpc>
            <a:spcBef>
              <a:spcPct val="0"/>
            </a:spcBef>
            <a:spcAft>
              <a:spcPct val="35000"/>
            </a:spcAft>
          </a:pPr>
          <a:r>
            <a:rPr lang="en-US" sz="1800" kern="1200" baseline="0" dirty="0" smtClean="0"/>
            <a:t>CAA § 112(r)(7)(G): </a:t>
          </a:r>
          <a:r>
            <a:rPr lang="en-US" sz="1800" b="1" kern="1200" baseline="0" dirty="0" smtClean="0"/>
            <a:t>EPA’s RMP rules do not preempt OSHA’s rules</a:t>
          </a:r>
          <a:r>
            <a:rPr lang="en-US" sz="1800" kern="1200" baseline="0" dirty="0" smtClean="0"/>
            <a:t> under OSH Act § 4(b)(1).  </a:t>
          </a:r>
          <a:endParaRPr lang="en-US" sz="1800" kern="1200" dirty="0"/>
        </a:p>
      </dsp:txBody>
      <dsp:txXfrm rot="5400000">
        <a:off x="1002" y="593079"/>
        <a:ext cx="2600324" cy="1779239"/>
      </dsp:txXfrm>
    </dsp:sp>
    <dsp:sp modelId="{13D2DD03-342D-464B-99AE-71D651A17451}">
      <dsp:nvSpPr>
        <dsp:cNvPr id="0" name=""/>
        <dsp:cNvSpPr/>
      </dsp:nvSpPr>
      <dsp:spPr>
        <a:xfrm rot="16200000">
          <a:off x="2613812" y="182537"/>
          <a:ext cx="2965399" cy="2600324"/>
        </a:xfrm>
        <a:prstGeom prst="flowChartManualOperation">
          <a:avLst/>
        </a:prstGeom>
        <a:solidFill>
          <a:schemeClr val="tx1">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326" bIns="0" numCol="1" spcCol="1270" anchor="ctr" anchorCtr="0">
          <a:noAutofit/>
        </a:bodyPr>
        <a:lstStyle/>
        <a:p>
          <a:pPr lvl="0" algn="ctr" defTabSz="800100" rtl="0">
            <a:lnSpc>
              <a:spcPct val="90000"/>
            </a:lnSpc>
            <a:spcBef>
              <a:spcPct val="0"/>
            </a:spcBef>
            <a:spcAft>
              <a:spcPct val="35000"/>
            </a:spcAft>
          </a:pPr>
          <a:r>
            <a:rPr lang="en-US" sz="1800" kern="1200" baseline="0" dirty="0" smtClean="0"/>
            <a:t>§ 304 of the Clean Air Act Amendments of 1990 </a:t>
          </a:r>
          <a:r>
            <a:rPr lang="en-US" sz="1800" b="1" kern="1200" baseline="0" dirty="0" smtClean="0"/>
            <a:t>required OSHA to adopt a PSM rule</a:t>
          </a:r>
          <a:r>
            <a:rPr lang="en-US" sz="1800" kern="1200" baseline="0" dirty="0" smtClean="0"/>
            <a:t>.  </a:t>
          </a:r>
          <a:endParaRPr lang="en-US" sz="1800" kern="1200" dirty="0"/>
        </a:p>
      </dsp:txBody>
      <dsp:txXfrm rot="5400000">
        <a:off x="2796350" y="593079"/>
        <a:ext cx="2600324" cy="1779239"/>
      </dsp:txXfrm>
    </dsp:sp>
    <dsp:sp modelId="{96E79760-A8E8-4A80-B07F-AB9006B65B03}">
      <dsp:nvSpPr>
        <dsp:cNvPr id="0" name=""/>
        <dsp:cNvSpPr/>
      </dsp:nvSpPr>
      <dsp:spPr>
        <a:xfrm rot="16200000">
          <a:off x="5409161" y="182537"/>
          <a:ext cx="2965399" cy="2600324"/>
        </a:xfrm>
        <a:prstGeom prst="flowChartManualOperation">
          <a:avLst/>
        </a:prstGeom>
        <a:solidFill>
          <a:schemeClr val="tx1">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326" bIns="0" numCol="1" spcCol="1270" anchor="ctr" anchorCtr="0">
          <a:noAutofit/>
        </a:bodyPr>
        <a:lstStyle/>
        <a:p>
          <a:pPr lvl="0" algn="ctr" defTabSz="800100" rtl="0">
            <a:lnSpc>
              <a:spcPct val="90000"/>
            </a:lnSpc>
            <a:spcBef>
              <a:spcPct val="0"/>
            </a:spcBef>
            <a:spcAft>
              <a:spcPct val="35000"/>
            </a:spcAft>
          </a:pPr>
          <a:r>
            <a:rPr lang="en-US" sz="1800" kern="1200" baseline="0" dirty="0" smtClean="0"/>
            <a:t>An employer can face </a:t>
          </a:r>
          <a:r>
            <a:rPr lang="en-US" sz="1800" b="1" kern="1200" baseline="0" dirty="0" smtClean="0"/>
            <a:t>enforcement actions from both EPA (under RMP) and from OSHA (from PSM)</a:t>
          </a:r>
          <a:r>
            <a:rPr lang="en-US" sz="1800" kern="1200" baseline="0" dirty="0" smtClean="0"/>
            <a:t>.</a:t>
          </a:r>
          <a:endParaRPr lang="en-US" sz="1800" kern="1200" dirty="0"/>
        </a:p>
      </dsp:txBody>
      <dsp:txXfrm rot="5400000">
        <a:off x="5591699" y="593079"/>
        <a:ext cx="2600324" cy="1779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0E56D-CC64-4F4C-B3B0-8EEE6BF19842}">
      <dsp:nvSpPr>
        <dsp:cNvPr id="0" name=""/>
        <dsp:cNvSpPr/>
      </dsp:nvSpPr>
      <dsp:spPr>
        <a:xfrm>
          <a:off x="0" y="0"/>
          <a:ext cx="5202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FD0FD-6AC9-44AD-8872-C63E401FBBF8}">
      <dsp:nvSpPr>
        <dsp:cNvPr id="0" name=""/>
        <dsp:cNvSpPr/>
      </dsp:nvSpPr>
      <dsp:spPr>
        <a:xfrm>
          <a:off x="0" y="0"/>
          <a:ext cx="5202936" cy="1624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baseline="0" dirty="0" smtClean="0"/>
            <a:t>OSHA may only impose restrictions to the extent that they are </a:t>
          </a:r>
          <a:r>
            <a:rPr lang="en-US" sz="2400" b="1" kern="1200" baseline="0" dirty="0" smtClean="0"/>
            <a:t>economically and technologically feasible</a:t>
          </a:r>
          <a:endParaRPr lang="en-US" sz="2400" b="1" kern="1200" dirty="0"/>
        </a:p>
      </dsp:txBody>
      <dsp:txXfrm>
        <a:off x="0" y="0"/>
        <a:ext cx="5202936" cy="1624387"/>
      </dsp:txXfrm>
    </dsp:sp>
    <dsp:sp modelId="{99DC9E55-24C5-4A34-952A-434925A42DFC}">
      <dsp:nvSpPr>
        <dsp:cNvPr id="0" name=""/>
        <dsp:cNvSpPr/>
      </dsp:nvSpPr>
      <dsp:spPr>
        <a:xfrm>
          <a:off x="0" y="1624387"/>
          <a:ext cx="5202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44BD8-EC62-4CCA-A83C-FBCA0A9ECFBB}">
      <dsp:nvSpPr>
        <dsp:cNvPr id="0" name=""/>
        <dsp:cNvSpPr/>
      </dsp:nvSpPr>
      <dsp:spPr>
        <a:xfrm>
          <a:off x="0" y="1624387"/>
          <a:ext cx="5202936" cy="1624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baseline="0" dirty="0" smtClean="0"/>
            <a:t>EPA must </a:t>
          </a:r>
          <a:r>
            <a:rPr lang="en-US" sz="2300" b="1" kern="1200" baseline="0" dirty="0" smtClean="0"/>
            <a:t>consider</a:t>
          </a:r>
          <a:r>
            <a:rPr lang="en-US" sz="2300" kern="1200" baseline="0" dirty="0" smtClean="0"/>
            <a:t> feasibility but must impose restrictions to the extent that a chemical </a:t>
          </a:r>
          <a:r>
            <a:rPr lang="en-US" sz="2300" b="1" kern="1200" baseline="0" dirty="0" smtClean="0"/>
            <a:t>does not present an unreasonable risk</a:t>
          </a:r>
          <a:r>
            <a:rPr lang="en-US" sz="2300" kern="1200" baseline="0" dirty="0" smtClean="0"/>
            <a:t>.</a:t>
          </a:r>
          <a:endParaRPr lang="en-US" sz="2300" kern="1200" dirty="0"/>
        </a:p>
      </dsp:txBody>
      <dsp:txXfrm>
        <a:off x="0" y="1624387"/>
        <a:ext cx="5202936" cy="1624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DDDE8-1D5D-4312-8D9C-259E69D0F3FE}">
      <dsp:nvSpPr>
        <dsp:cNvPr id="0" name=""/>
        <dsp:cNvSpPr/>
      </dsp:nvSpPr>
      <dsp:spPr>
        <a:xfrm>
          <a:off x="327720" y="551615"/>
          <a:ext cx="7865303" cy="24579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64822" tIns="95250" rIns="95250" bIns="95250" numCol="1" spcCol="1270" anchor="ctr" anchorCtr="0">
          <a:noAutofit/>
        </a:bodyPr>
        <a:lstStyle/>
        <a:p>
          <a:pPr lvl="0" algn="l" defTabSz="1111250" rtl="0">
            <a:lnSpc>
              <a:spcPct val="90000"/>
            </a:lnSpc>
            <a:spcBef>
              <a:spcPct val="0"/>
            </a:spcBef>
            <a:spcAft>
              <a:spcPct val="35000"/>
            </a:spcAft>
          </a:pPr>
          <a:r>
            <a:rPr lang="en-US" sz="2500" kern="1200" baseline="0" dirty="0" smtClean="0"/>
            <a:t>EPA must coordinate with OSHA “for the purpose of achieving the </a:t>
          </a:r>
          <a:r>
            <a:rPr lang="en-US" sz="2500" b="1" kern="1200" baseline="0" dirty="0" smtClean="0"/>
            <a:t>maximum enforcement of this Act while imposing the least burdens of duplicative requirements </a:t>
          </a:r>
          <a:r>
            <a:rPr lang="en-US" sz="2500" kern="1200" baseline="0" dirty="0" smtClean="0"/>
            <a:t>on those subject to this Act.” </a:t>
          </a:r>
          <a:endParaRPr lang="en-US" sz="2500" kern="1200" dirty="0"/>
        </a:p>
      </dsp:txBody>
      <dsp:txXfrm>
        <a:off x="327720" y="551615"/>
        <a:ext cx="7865303" cy="2457907"/>
      </dsp:txXfrm>
    </dsp:sp>
    <dsp:sp modelId="{2E7325D2-EFD5-40DD-9409-87A7FED5E3A3}">
      <dsp:nvSpPr>
        <dsp:cNvPr id="0" name=""/>
        <dsp:cNvSpPr/>
      </dsp:nvSpPr>
      <dsp:spPr>
        <a:xfrm>
          <a:off x="0" y="196584"/>
          <a:ext cx="1720535" cy="25808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71648-06B7-422F-9F13-E908996A3847}">
      <dsp:nvSpPr>
        <dsp:cNvPr id="0" name=""/>
        <dsp:cNvSpPr/>
      </dsp:nvSpPr>
      <dsp:spPr>
        <a:xfrm>
          <a:off x="0" y="1635"/>
          <a:ext cx="5202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C79D1-3EAD-43F8-8F6B-5355783B8EEC}">
      <dsp:nvSpPr>
        <dsp:cNvPr id="0" name=""/>
        <dsp:cNvSpPr/>
      </dsp:nvSpPr>
      <dsp:spPr>
        <a:xfrm>
          <a:off x="0" y="1635"/>
          <a:ext cx="5202936" cy="1115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baseline="0" smtClean="0"/>
            <a:t>A § 5(e) order only applies to the PMN submitter. </a:t>
          </a:r>
          <a:endParaRPr lang="en-US" sz="2200" kern="1200"/>
        </a:p>
      </dsp:txBody>
      <dsp:txXfrm>
        <a:off x="0" y="1635"/>
        <a:ext cx="5202936" cy="1115510"/>
      </dsp:txXfrm>
    </dsp:sp>
    <dsp:sp modelId="{E4E94ACE-519C-4110-B730-19B15A320B5C}">
      <dsp:nvSpPr>
        <dsp:cNvPr id="0" name=""/>
        <dsp:cNvSpPr/>
      </dsp:nvSpPr>
      <dsp:spPr>
        <a:xfrm>
          <a:off x="0" y="1117146"/>
          <a:ext cx="5202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95B97-18B8-49B7-AE48-40F9F2682A30}">
      <dsp:nvSpPr>
        <dsp:cNvPr id="0" name=""/>
        <dsp:cNvSpPr/>
      </dsp:nvSpPr>
      <dsp:spPr>
        <a:xfrm>
          <a:off x="0" y="1117146"/>
          <a:ext cx="5202936" cy="1115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baseline="0" smtClean="0"/>
            <a:t>Once EPA completes its review, the chemical can be added to the TSCA Inventory.</a:t>
          </a:r>
          <a:endParaRPr lang="en-US" sz="2200" kern="1200"/>
        </a:p>
      </dsp:txBody>
      <dsp:txXfrm>
        <a:off x="0" y="1117146"/>
        <a:ext cx="5202936" cy="1115510"/>
      </dsp:txXfrm>
    </dsp:sp>
    <dsp:sp modelId="{5CE11869-9C16-40D9-8EEB-043E6115832C}">
      <dsp:nvSpPr>
        <dsp:cNvPr id="0" name=""/>
        <dsp:cNvSpPr/>
      </dsp:nvSpPr>
      <dsp:spPr>
        <a:xfrm>
          <a:off x="0" y="2232656"/>
          <a:ext cx="5202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FDCBC-595A-4AA3-8EB3-BBD71C26DC29}">
      <dsp:nvSpPr>
        <dsp:cNvPr id="0" name=""/>
        <dsp:cNvSpPr/>
      </dsp:nvSpPr>
      <dsp:spPr>
        <a:xfrm>
          <a:off x="0" y="2232656"/>
          <a:ext cx="5202936" cy="1115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baseline="0" smtClean="0"/>
            <a:t>Other manufacturers would not be subject to the restrictions of the § 5(e) order. </a:t>
          </a:r>
          <a:endParaRPr lang="en-US" sz="2200" kern="1200"/>
        </a:p>
      </dsp:txBody>
      <dsp:txXfrm>
        <a:off x="0" y="2232656"/>
        <a:ext cx="5202936" cy="1115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24752-7C3D-4B1A-B9D3-85B7B3107DD5}">
      <dsp:nvSpPr>
        <dsp:cNvPr id="0" name=""/>
        <dsp:cNvSpPr/>
      </dsp:nvSpPr>
      <dsp:spPr>
        <a:xfrm>
          <a:off x="0" y="361593"/>
          <a:ext cx="8193024" cy="1209780"/>
        </a:xfrm>
        <a:prstGeom prst="roundRect">
          <a:avLst/>
        </a:prstGeom>
        <a:solidFill>
          <a:schemeClr val="accent3">
            <a:lumMod val="20000"/>
            <a:lumOff val="8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baseline="0" dirty="0" smtClean="0"/>
            <a:t>Applies the restrictions of the § 5(e) order – </a:t>
          </a:r>
          <a:r>
            <a:rPr lang="en-US" sz="2200" b="1" kern="1200" baseline="0" dirty="0" smtClean="0"/>
            <a:t>including PPE and hazard communication requirements </a:t>
          </a:r>
          <a:r>
            <a:rPr lang="en-US" sz="2200" kern="1200" baseline="0" dirty="0" smtClean="0"/>
            <a:t>– to all other manufacturers and processors of the chemical.</a:t>
          </a:r>
          <a:endParaRPr lang="en-US" sz="2200" kern="1200" dirty="0"/>
        </a:p>
      </dsp:txBody>
      <dsp:txXfrm>
        <a:off x="59057" y="420650"/>
        <a:ext cx="8074910" cy="1091666"/>
      </dsp:txXfrm>
    </dsp:sp>
    <dsp:sp modelId="{B0E7CBF5-32F4-4882-8DC6-845611FD98B3}">
      <dsp:nvSpPr>
        <dsp:cNvPr id="0" name=""/>
        <dsp:cNvSpPr/>
      </dsp:nvSpPr>
      <dsp:spPr>
        <a:xfrm>
          <a:off x="0" y="1634733"/>
          <a:ext cx="8193024" cy="1209780"/>
        </a:xfrm>
        <a:prstGeom prst="roundRect">
          <a:avLst/>
        </a:prstGeom>
        <a:solidFill>
          <a:schemeClr val="tx1">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baseline="0" dirty="0" smtClean="0"/>
            <a:t>May include </a:t>
          </a:r>
          <a:r>
            <a:rPr lang="en-US" sz="2200" b="1" kern="1200" baseline="0" dirty="0" smtClean="0"/>
            <a:t>New Chemical Exposure Limits </a:t>
          </a:r>
          <a:r>
            <a:rPr lang="en-US" sz="2200" kern="1200" baseline="0" dirty="0" smtClean="0"/>
            <a:t>(NCELs)</a:t>
          </a:r>
          <a:endParaRPr lang="en-US" sz="2200" kern="1200" dirty="0"/>
        </a:p>
      </dsp:txBody>
      <dsp:txXfrm>
        <a:off x="59057" y="1693790"/>
        <a:ext cx="8074910" cy="1091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82796-4EA9-4857-BA65-3794D38D9C59}">
      <dsp:nvSpPr>
        <dsp:cNvPr id="0" name=""/>
        <dsp:cNvSpPr/>
      </dsp:nvSpPr>
      <dsp:spPr>
        <a:xfrm>
          <a:off x="2944" y="610"/>
          <a:ext cx="8187135" cy="520177"/>
        </a:xfrm>
        <a:prstGeom prst="roundRect">
          <a:avLst>
            <a:gd name="adj" fmla="val 10000"/>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baseline="0" dirty="0" smtClean="0"/>
            <a:t>EPA’s SNURs include </a:t>
          </a:r>
          <a:endParaRPr lang="en-US" sz="2200" kern="1200" dirty="0"/>
        </a:p>
      </dsp:txBody>
      <dsp:txXfrm>
        <a:off x="18179" y="15845"/>
        <a:ext cx="8156665" cy="489707"/>
      </dsp:txXfrm>
    </dsp:sp>
    <dsp:sp modelId="{39653F7F-0DA9-4229-93F6-FC1048D55567}">
      <dsp:nvSpPr>
        <dsp:cNvPr id="0" name=""/>
        <dsp:cNvSpPr/>
      </dsp:nvSpPr>
      <dsp:spPr>
        <a:xfrm>
          <a:off x="2944" y="818297"/>
          <a:ext cx="2584322" cy="1510430"/>
        </a:xfrm>
        <a:prstGeom prst="roundRect">
          <a:avLst>
            <a:gd name="adj" fmla="val 10000"/>
          </a:avLst>
        </a:prstGeom>
        <a:solidFill>
          <a:schemeClr val="accent4">
            <a:lumMod val="20000"/>
            <a:lumOff val="80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884</a:t>
          </a:r>
          <a:r>
            <a:rPr lang="en-US" sz="1800" b="0" kern="1200" dirty="0" smtClean="0">
              <a:solidFill>
                <a:schemeClr val="tx1"/>
              </a:solidFill>
            </a:rPr>
            <a:t> SNURs with Protection in the Workplace provisions. </a:t>
          </a:r>
          <a:endParaRPr lang="en-US" sz="1800" kern="1200" dirty="0">
            <a:solidFill>
              <a:schemeClr val="tx1"/>
            </a:solidFill>
          </a:endParaRPr>
        </a:p>
      </dsp:txBody>
      <dsp:txXfrm>
        <a:off x="47183" y="862536"/>
        <a:ext cx="2495844" cy="1421952"/>
      </dsp:txXfrm>
    </dsp:sp>
    <dsp:sp modelId="{3A09E9F8-9A95-47E6-963A-D38B7DDF5C04}">
      <dsp:nvSpPr>
        <dsp:cNvPr id="0" name=""/>
        <dsp:cNvSpPr/>
      </dsp:nvSpPr>
      <dsp:spPr>
        <a:xfrm>
          <a:off x="2804350" y="818297"/>
          <a:ext cx="2584322" cy="1510430"/>
        </a:xfrm>
        <a:prstGeom prst="roundRect">
          <a:avLst>
            <a:gd name="adj" fmla="val 10000"/>
          </a:avLst>
        </a:prstGeom>
        <a:solidFill>
          <a:schemeClr val="accent4">
            <a:lumMod val="20000"/>
            <a:lumOff val="80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791</a:t>
          </a:r>
          <a:r>
            <a:rPr lang="en-US" sz="1800" b="0" kern="1200" dirty="0" smtClean="0">
              <a:solidFill>
                <a:schemeClr val="tx1"/>
              </a:solidFill>
            </a:rPr>
            <a:t> SNURs with Hazard Communication provisions.  </a:t>
          </a:r>
          <a:endParaRPr lang="en-US" sz="1800" kern="1200" dirty="0">
            <a:solidFill>
              <a:schemeClr val="tx1"/>
            </a:solidFill>
          </a:endParaRPr>
        </a:p>
      </dsp:txBody>
      <dsp:txXfrm>
        <a:off x="2848589" y="862536"/>
        <a:ext cx="2495844" cy="1421952"/>
      </dsp:txXfrm>
    </dsp:sp>
    <dsp:sp modelId="{860AB772-6248-4B3B-B512-B0D9D11FD72E}">
      <dsp:nvSpPr>
        <dsp:cNvPr id="0" name=""/>
        <dsp:cNvSpPr/>
      </dsp:nvSpPr>
      <dsp:spPr>
        <a:xfrm>
          <a:off x="5605756" y="818297"/>
          <a:ext cx="2584322" cy="1510430"/>
        </a:xfrm>
        <a:prstGeom prst="roundRect">
          <a:avLst>
            <a:gd name="adj" fmla="val 10000"/>
          </a:avLst>
        </a:prstGeom>
        <a:solidFill>
          <a:schemeClr val="accent4">
            <a:lumMod val="20000"/>
            <a:lumOff val="80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98</a:t>
          </a:r>
          <a:r>
            <a:rPr lang="en-US" sz="1800" b="0" kern="1200" dirty="0" smtClean="0">
              <a:solidFill>
                <a:schemeClr val="tx1"/>
              </a:solidFill>
            </a:rPr>
            <a:t> SNURs with NCELs, which are either specified or refer to the § 5(e) order.</a:t>
          </a:r>
          <a:endParaRPr lang="en-US" sz="1800" kern="1200" dirty="0">
            <a:solidFill>
              <a:schemeClr val="tx1"/>
            </a:solidFill>
          </a:endParaRPr>
        </a:p>
      </dsp:txBody>
      <dsp:txXfrm>
        <a:off x="5649995" y="862536"/>
        <a:ext cx="2495844" cy="14219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679E1-E9FA-4177-A324-F0C2DF58B53A}">
      <dsp:nvSpPr>
        <dsp:cNvPr id="0" name=""/>
        <dsp:cNvSpPr/>
      </dsp:nvSpPr>
      <dsp:spPr>
        <a:xfrm>
          <a:off x="0" y="175172"/>
          <a:ext cx="8193024" cy="1778240"/>
        </a:xfrm>
        <a:prstGeom prst="roundRect">
          <a:avLst>
            <a:gd name="adj" fmla="val 1000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baseline="0" dirty="0" smtClean="0">
              <a:solidFill>
                <a:schemeClr val="tx1"/>
              </a:solidFill>
            </a:rPr>
            <a:t>EPA is now addressing existing chemicals, including </a:t>
          </a:r>
          <a:r>
            <a:rPr lang="en-US" sz="2600" b="1" kern="1200" baseline="0" dirty="0" smtClean="0">
              <a:solidFill>
                <a:schemeClr val="tx1"/>
              </a:solidFill>
            </a:rPr>
            <a:t>how to protect workers from chemical hazards that present an unreasonable risk</a:t>
          </a:r>
          <a:r>
            <a:rPr lang="en-US" sz="2600" kern="1200" baseline="0" dirty="0" smtClean="0">
              <a:solidFill>
                <a:schemeClr val="tx1"/>
              </a:solidFill>
            </a:rPr>
            <a:t>, under TSCA § 6.</a:t>
          </a:r>
          <a:endParaRPr lang="en-US" sz="2600" kern="1200" dirty="0">
            <a:solidFill>
              <a:schemeClr val="tx1"/>
            </a:solidFill>
          </a:endParaRPr>
        </a:p>
      </dsp:txBody>
      <dsp:txXfrm>
        <a:off x="52083" y="227255"/>
        <a:ext cx="8088858" cy="16740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71758-4877-46E4-B7AE-4D8CDD078EDC}">
      <dsp:nvSpPr>
        <dsp:cNvPr id="0" name=""/>
        <dsp:cNvSpPr/>
      </dsp:nvSpPr>
      <dsp:spPr>
        <a:xfrm>
          <a:off x="0" y="0"/>
          <a:ext cx="4791658" cy="1442322"/>
        </a:xfrm>
        <a:prstGeom prst="roundRect">
          <a:avLst>
            <a:gd name="adj" fmla="val 10000"/>
          </a:avLst>
        </a:prstGeom>
        <a:solidFill>
          <a:schemeClr val="bg1">
            <a:lumMod val="95000"/>
          </a:scheme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baseline="0" dirty="0" smtClean="0"/>
            <a:t>If EPA determines the chemicals present </a:t>
          </a:r>
          <a:r>
            <a:rPr lang="en-US" sz="1400" b="1" kern="1200" baseline="0" dirty="0" smtClean="0"/>
            <a:t>an unreasonable risk </a:t>
          </a:r>
          <a:r>
            <a:rPr lang="en-US" sz="1400" kern="1200" baseline="0" dirty="0" smtClean="0"/>
            <a:t>under their </a:t>
          </a:r>
          <a:r>
            <a:rPr lang="en-US" sz="1400" b="1" kern="1200" baseline="0" dirty="0" smtClean="0"/>
            <a:t>conditions of use</a:t>
          </a:r>
          <a:r>
            <a:rPr lang="en-US" sz="1400" kern="1200" baseline="0" dirty="0" smtClean="0"/>
            <a:t>,</a:t>
          </a:r>
          <a:r>
            <a:rPr lang="en-US" sz="1400" b="1" kern="1200" baseline="0" dirty="0" smtClean="0"/>
            <a:t>  </a:t>
          </a:r>
          <a:endParaRPr lang="en-US" sz="1400" kern="1200" dirty="0"/>
        </a:p>
      </dsp:txBody>
      <dsp:txXfrm>
        <a:off x="42244" y="42244"/>
        <a:ext cx="3300905" cy="1357834"/>
      </dsp:txXfrm>
    </dsp:sp>
    <dsp:sp modelId="{1757888E-A2D0-4B00-9EB8-F74F987EEAD3}">
      <dsp:nvSpPr>
        <dsp:cNvPr id="0" name=""/>
        <dsp:cNvSpPr/>
      </dsp:nvSpPr>
      <dsp:spPr>
        <a:xfrm>
          <a:off x="844388" y="1759290"/>
          <a:ext cx="4791658" cy="1442322"/>
        </a:xfrm>
        <a:prstGeom prst="roundRect">
          <a:avLst>
            <a:gd name="adj" fmla="val 10000"/>
          </a:avLst>
        </a:prstGeom>
        <a:solidFill>
          <a:schemeClr val="bg1">
            <a:lumMod val="95000"/>
          </a:scheme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kern="1200" dirty="0" smtClean="0"/>
            <a:t>it </a:t>
          </a:r>
          <a:r>
            <a:rPr lang="en-US" sz="1400" b="1" kern="1200" dirty="0" smtClean="0"/>
            <a:t>must</a:t>
          </a:r>
          <a:r>
            <a:rPr lang="en-US" sz="1400" b="0" kern="1200" dirty="0" smtClean="0"/>
            <a:t> adopt restrictions under § 6(a) “to the extent necessary so that the chemical substance no longer presents an unreasonable risk.” </a:t>
          </a:r>
          <a:endParaRPr lang="en-US" sz="1400" kern="1200" dirty="0"/>
        </a:p>
      </dsp:txBody>
      <dsp:txXfrm>
        <a:off x="886632" y="1801534"/>
        <a:ext cx="2924073" cy="1357834"/>
      </dsp:txXfrm>
    </dsp:sp>
    <dsp:sp modelId="{F269A6C0-52AE-4B98-89A3-9F7D6B87EE81}">
      <dsp:nvSpPr>
        <dsp:cNvPr id="0" name=""/>
        <dsp:cNvSpPr/>
      </dsp:nvSpPr>
      <dsp:spPr>
        <a:xfrm>
          <a:off x="3854148" y="1133826"/>
          <a:ext cx="937509" cy="93750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065088" y="1133826"/>
        <a:ext cx="515629" cy="7054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7437AC-D55B-4F39-B724-4268C27E03BA}" type="datetimeFigureOut">
              <a:rPr lang="en-US" smtClean="0"/>
              <a:t>8/1/2022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DBF95B-8D7A-422E-A61F-F97744E237E3}" type="slidenum">
              <a:rPr lang="en-US" smtClean="0"/>
              <a:t>‹#›</a:t>
            </a:fld>
            <a:endParaRPr lang="en-US"/>
          </a:p>
        </p:txBody>
      </p:sp>
    </p:spTree>
    <p:extLst>
      <p:ext uri="{BB962C8B-B14F-4D97-AF65-F5344CB8AC3E}">
        <p14:creationId xmlns:p14="http://schemas.microsoft.com/office/powerpoint/2010/main" val="294923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D8F17-4341-40D9-B6B6-EC505DC8F4BF}" type="datetimeFigureOut">
              <a:rPr lang="en-US" smtClean="0"/>
              <a:t>8/1/2022</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95E18-2B28-42D7-8BFE-AB4496F998AD}" type="slidenum">
              <a:rPr lang="en-US" smtClean="0"/>
              <a:t>‹#›</a:t>
            </a:fld>
            <a:endParaRPr lang="en-US"/>
          </a:p>
        </p:txBody>
      </p:sp>
    </p:spTree>
    <p:extLst>
      <p:ext uri="{BB962C8B-B14F-4D97-AF65-F5344CB8AC3E}">
        <p14:creationId xmlns:p14="http://schemas.microsoft.com/office/powerpoint/2010/main" val="216630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785616" y="4695216"/>
            <a:ext cx="4928616" cy="240252"/>
          </a:xfrm>
        </p:spPr>
        <p:txBody>
          <a:bodyPr>
            <a:normAutofit/>
          </a:bodyPr>
          <a:lstStyle>
            <a:lvl1pPr algn="r">
              <a:buFontTx/>
              <a:buNone/>
              <a:defRPr sz="1100">
                <a:solidFill>
                  <a:schemeClr val="tx1"/>
                </a:solidFill>
              </a:defRPr>
            </a:lvl1pPr>
          </a:lstStyle>
          <a:p>
            <a:pPr lvl="0"/>
            <a:r>
              <a:rPr lang="en-US" dirty="0" smtClean="0"/>
              <a:t>Insert Footer Text Here</a:t>
            </a:r>
            <a:endParaRPr lang="en-US" dirty="0"/>
          </a:p>
        </p:txBody>
      </p:sp>
      <p:sp>
        <p:nvSpPr>
          <p:cNvPr id="14" name="Text Placeholder 13"/>
          <p:cNvSpPr>
            <a:spLocks noGrp="1"/>
          </p:cNvSpPr>
          <p:nvPr>
            <p:ph type="body" sz="quarter" idx="12" hasCustomPrompt="1"/>
          </p:nvPr>
        </p:nvSpPr>
        <p:spPr>
          <a:xfrm>
            <a:off x="533400" y="2363241"/>
            <a:ext cx="8183880" cy="377539"/>
          </a:xfrm>
        </p:spPr>
        <p:txBody>
          <a:bodyPr anchor="ctr">
            <a:normAutofit/>
          </a:bodyPr>
          <a:lstStyle>
            <a:lvl1pPr marL="0" indent="0">
              <a:spcBef>
                <a:spcPts val="300"/>
              </a:spcBef>
              <a:buFontTx/>
              <a:buNone/>
              <a:defRPr sz="2800">
                <a:solidFill>
                  <a:schemeClr val="accent1"/>
                </a:solidFill>
              </a:defRPr>
            </a:lvl1pPr>
          </a:lstStyle>
          <a:p>
            <a:pPr lvl="0"/>
            <a:r>
              <a:rPr lang="en-US" dirty="0" smtClean="0"/>
              <a:t>Client Name</a:t>
            </a:r>
            <a:endParaRPr lang="en-US" dirty="0"/>
          </a:p>
        </p:txBody>
      </p:sp>
      <p:sp>
        <p:nvSpPr>
          <p:cNvPr id="16" name="Text Placeholder 15"/>
          <p:cNvSpPr>
            <a:spLocks noGrp="1"/>
          </p:cNvSpPr>
          <p:nvPr>
            <p:ph type="body" sz="quarter" idx="13" hasCustomPrompt="1"/>
          </p:nvPr>
        </p:nvSpPr>
        <p:spPr>
          <a:xfrm>
            <a:off x="530352" y="1347317"/>
            <a:ext cx="8183880" cy="892366"/>
          </a:xfrm>
        </p:spPr>
        <p:txBody>
          <a:bodyPr anchor="b">
            <a:noAutofit/>
          </a:bodyPr>
          <a:lstStyle>
            <a:lvl1pPr marL="0" indent="0">
              <a:lnSpc>
                <a:spcPct val="90000"/>
              </a:lnSpc>
              <a:spcBef>
                <a:spcPts val="300"/>
              </a:spcBef>
              <a:buFontTx/>
              <a:buNone/>
              <a:defRPr sz="3200" b="1" baseline="0">
                <a:solidFill>
                  <a:schemeClr val="tx1"/>
                </a:solidFill>
              </a:defRPr>
            </a:lvl1pPr>
            <a:lvl2pPr>
              <a:defRPr sz="3200"/>
            </a:lvl2pPr>
            <a:lvl3pPr>
              <a:defRPr sz="3200"/>
            </a:lvl3pPr>
            <a:lvl4pPr>
              <a:defRPr sz="3200"/>
            </a:lvl4pPr>
            <a:lvl5pPr>
              <a:defRPr sz="3200"/>
            </a:lvl5pPr>
          </a:lstStyle>
          <a:p>
            <a:pPr lvl="0"/>
            <a:r>
              <a:rPr lang="en-US" dirty="0" smtClean="0"/>
              <a:t>Presentation Title</a:t>
            </a:r>
          </a:p>
          <a:p>
            <a:pPr lvl="0"/>
            <a:r>
              <a:rPr lang="en-US" dirty="0" smtClean="0"/>
              <a:t>2nd Line of Presentation</a:t>
            </a:r>
          </a:p>
        </p:txBody>
      </p:sp>
      <p:sp>
        <p:nvSpPr>
          <p:cNvPr id="18" name="Text Placeholder 17"/>
          <p:cNvSpPr>
            <a:spLocks noGrp="1"/>
          </p:cNvSpPr>
          <p:nvPr>
            <p:ph type="body" sz="quarter" idx="14" hasCustomPrompt="1"/>
          </p:nvPr>
        </p:nvSpPr>
        <p:spPr>
          <a:xfrm>
            <a:off x="533400" y="2844165"/>
            <a:ext cx="8183880" cy="677248"/>
          </a:xfrm>
        </p:spPr>
        <p:txBody>
          <a:bodyPr numCol="2" spcCol="457200" anchor="ctr">
            <a:noAutofit/>
          </a:bodyPr>
          <a:lstStyle>
            <a:lvl1pPr marL="0" indent="0">
              <a:spcBef>
                <a:spcPts val="300"/>
              </a:spcBef>
              <a:buFontTx/>
              <a:buNone/>
              <a:defRPr sz="1600" b="1" baseline="0">
                <a:solidFill>
                  <a:schemeClr val="tx1"/>
                </a:solidFill>
              </a:defRPr>
            </a:lvl1pPr>
          </a:lstStyle>
          <a:p>
            <a:pPr lvl="0"/>
            <a:r>
              <a:rPr lang="en-US" dirty="0" smtClean="0"/>
              <a:t>B&amp;D Presenter Name 1	</a:t>
            </a:r>
          </a:p>
          <a:p>
            <a:pPr lvl="0"/>
            <a:r>
              <a:rPr lang="en-US" dirty="0" smtClean="0"/>
              <a:t>B&amp;D Presenter Name 2</a:t>
            </a:r>
          </a:p>
          <a:p>
            <a:pPr lvl="0"/>
            <a:r>
              <a:rPr lang="en-US" dirty="0" smtClean="0"/>
              <a:t>B&amp;D Presenter Name 3</a:t>
            </a:r>
          </a:p>
          <a:p>
            <a:pPr lvl="0"/>
            <a:r>
              <a:rPr lang="en-US" dirty="0" smtClean="0"/>
              <a:t>B&amp;D Presenter Name 4</a:t>
            </a:r>
            <a:endParaRPr lang="en-US" dirty="0"/>
          </a:p>
        </p:txBody>
      </p:sp>
      <p:sp>
        <p:nvSpPr>
          <p:cNvPr id="20" name="Text Placeholder 19"/>
          <p:cNvSpPr>
            <a:spLocks noGrp="1"/>
          </p:cNvSpPr>
          <p:nvPr>
            <p:ph type="body" sz="quarter" idx="15" hasCustomPrompt="1"/>
          </p:nvPr>
        </p:nvSpPr>
        <p:spPr>
          <a:xfrm>
            <a:off x="533400" y="3625012"/>
            <a:ext cx="8153400" cy="253981"/>
          </a:xfrm>
        </p:spPr>
        <p:txBody>
          <a:bodyPr anchor="ctr">
            <a:normAutofit/>
          </a:bodyPr>
          <a:lstStyle>
            <a:lvl1pPr marL="0" indent="0">
              <a:spcBef>
                <a:spcPts val="300"/>
              </a:spcBef>
              <a:buFontTx/>
              <a:buNone/>
              <a:defRPr sz="1800">
                <a:solidFill>
                  <a:schemeClr val="tx2"/>
                </a:solidFill>
              </a:defRPr>
            </a:lvl1pPr>
          </a:lstStyle>
          <a:p>
            <a:pPr lvl="0"/>
            <a:r>
              <a:rPr lang="en-US" smtClean="0"/>
              <a:t>Presentation Date</a:t>
            </a:r>
            <a:endParaRPr lang="en-US"/>
          </a:p>
        </p:txBody>
      </p:sp>
      <p:pic>
        <p:nvPicPr>
          <p:cNvPr id="6" name="Picture 5" descr="blue wav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1585"/>
          <a:stretch/>
        </p:blipFill>
        <p:spPr>
          <a:xfrm flipH="1">
            <a:off x="-11045" y="-1"/>
            <a:ext cx="9171432" cy="1123028"/>
          </a:xfrm>
          <a:prstGeom prst="rect">
            <a:avLst/>
          </a:prstGeom>
        </p:spPr>
      </p:pic>
      <p:pic>
        <p:nvPicPr>
          <p:cNvPr id="9" name="Picture 8" descr="NEW_BD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298" y="4257010"/>
            <a:ext cx="1784087" cy="60629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6" name="Rectangle 25"/>
          <p:cNvSpPr/>
          <p:nvPr userDrawn="1"/>
        </p:nvSpPr>
        <p:spPr>
          <a:xfrm>
            <a:off x="640080" y="947280"/>
            <a:ext cx="2542032" cy="3514548"/>
          </a:xfrm>
          <a:prstGeom prst="rect">
            <a:avLst/>
          </a:prstGeom>
          <a:solidFill>
            <a:srgbClr val="E4F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0352" y="185337"/>
            <a:ext cx="8193024" cy="665842"/>
          </a:xfrm>
        </p:spPr>
        <p:txBody>
          <a:bodyPr/>
          <a:lstStyle>
            <a:lvl1pPr>
              <a:lnSpc>
                <a:spcPct val="90000"/>
              </a:lnSpc>
              <a:defRPr baseline="0"/>
            </a:lvl1pPr>
          </a:lstStyle>
          <a:p>
            <a:r>
              <a:rPr lang="en-US" smtClean="0"/>
              <a:t>Click to edit Master title style</a:t>
            </a:r>
            <a:endParaRPr lang="en-US"/>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dirty="0"/>
          </a:p>
        </p:txBody>
      </p:sp>
      <p:sp>
        <p:nvSpPr>
          <p:cNvPr id="23" name="Rectangle 22"/>
          <p:cNvSpPr/>
          <p:nvPr userDrawn="1"/>
        </p:nvSpPr>
        <p:spPr>
          <a:xfrm>
            <a:off x="640080" y="947281"/>
            <a:ext cx="2542032" cy="3981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3" hasCustomPrompt="1"/>
          </p:nvPr>
        </p:nvSpPr>
        <p:spPr>
          <a:xfrm>
            <a:off x="640080" y="947281"/>
            <a:ext cx="2542032" cy="398132"/>
          </a:xfrm>
        </p:spPr>
        <p:txBody>
          <a:bodyPr anchor="ctr">
            <a:normAutofit/>
          </a:bodyPr>
          <a:lstStyle>
            <a:lvl1pPr marL="0" indent="0" algn="ctr">
              <a:spcBef>
                <a:spcPts val="300"/>
              </a:spcBef>
              <a:buFontTx/>
              <a:buNone/>
              <a:defRPr sz="1600" b="1">
                <a:solidFill>
                  <a:schemeClr val="bg1"/>
                </a:solidFill>
              </a:defRPr>
            </a:lvl1pPr>
          </a:lstStyle>
          <a:p>
            <a:pPr lvl="0"/>
            <a:r>
              <a:rPr lang="en-US" smtClean="0"/>
              <a:t>INSERT TITLE</a:t>
            </a:r>
            <a:endParaRPr lang="en-US"/>
          </a:p>
        </p:txBody>
      </p:sp>
      <p:sp>
        <p:nvSpPr>
          <p:cNvPr id="29" name="Rectangle 28"/>
          <p:cNvSpPr/>
          <p:nvPr userDrawn="1"/>
        </p:nvSpPr>
        <p:spPr>
          <a:xfrm>
            <a:off x="3429000" y="947280"/>
            <a:ext cx="2542032" cy="3514548"/>
          </a:xfrm>
          <a:prstGeom prst="rect">
            <a:avLst/>
          </a:prstGeom>
          <a:solidFill>
            <a:srgbClr val="FE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3429000" y="947281"/>
            <a:ext cx="2542032" cy="3981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4"/>
          <p:cNvSpPr>
            <a:spLocks noGrp="1"/>
          </p:cNvSpPr>
          <p:nvPr>
            <p:ph type="body" sz="quarter" idx="15" hasCustomPrompt="1"/>
          </p:nvPr>
        </p:nvSpPr>
        <p:spPr>
          <a:xfrm>
            <a:off x="3429000" y="947281"/>
            <a:ext cx="2542032" cy="398132"/>
          </a:xfrm>
        </p:spPr>
        <p:txBody>
          <a:bodyPr anchor="ctr">
            <a:normAutofit/>
          </a:bodyPr>
          <a:lstStyle>
            <a:lvl1pPr marL="0" indent="0" algn="ctr">
              <a:spcBef>
                <a:spcPts val="300"/>
              </a:spcBef>
              <a:buFontTx/>
              <a:buNone/>
              <a:defRPr sz="1600" b="1">
                <a:solidFill>
                  <a:schemeClr val="bg1"/>
                </a:solidFill>
              </a:defRPr>
            </a:lvl1pPr>
          </a:lstStyle>
          <a:p>
            <a:pPr lvl="0"/>
            <a:r>
              <a:rPr lang="en-US" dirty="0" smtClean="0"/>
              <a:t>INSERT TITLE</a:t>
            </a:r>
            <a:endParaRPr lang="en-US" dirty="0"/>
          </a:p>
        </p:txBody>
      </p:sp>
      <p:sp>
        <p:nvSpPr>
          <p:cNvPr id="34" name="Rectangle 33"/>
          <p:cNvSpPr/>
          <p:nvPr userDrawn="1"/>
        </p:nvSpPr>
        <p:spPr>
          <a:xfrm>
            <a:off x="6172200" y="947280"/>
            <a:ext cx="2542032" cy="3514548"/>
          </a:xfrm>
          <a:prstGeom prst="rect">
            <a:avLst/>
          </a:prstGeom>
          <a:solidFill>
            <a:srgbClr val="C9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6172200" y="947281"/>
            <a:ext cx="2542032" cy="398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4"/>
          <p:cNvSpPr>
            <a:spLocks noGrp="1"/>
          </p:cNvSpPr>
          <p:nvPr>
            <p:ph type="body" sz="quarter" idx="17" hasCustomPrompt="1"/>
          </p:nvPr>
        </p:nvSpPr>
        <p:spPr>
          <a:xfrm>
            <a:off x="6172200" y="947281"/>
            <a:ext cx="2542032" cy="398132"/>
          </a:xfrm>
        </p:spPr>
        <p:txBody>
          <a:bodyPr anchor="ctr">
            <a:normAutofit/>
          </a:bodyPr>
          <a:lstStyle>
            <a:lvl1pPr marL="0" indent="0" algn="ctr">
              <a:spcBef>
                <a:spcPts val="300"/>
              </a:spcBef>
              <a:buFontTx/>
              <a:buNone/>
              <a:defRPr sz="1600" b="1">
                <a:solidFill>
                  <a:schemeClr val="bg1"/>
                </a:solidFill>
              </a:defRPr>
            </a:lvl1pPr>
          </a:lstStyle>
          <a:p>
            <a:pPr lvl="0"/>
            <a:r>
              <a:rPr lang="en-US" dirty="0" smtClean="0"/>
              <a:t>INSERT TITLE</a:t>
            </a:r>
            <a:endParaRPr lang="en-US" dirty="0"/>
          </a:p>
        </p:txBody>
      </p:sp>
      <p:sp>
        <p:nvSpPr>
          <p:cNvPr id="42" name="Text Placeholder 41"/>
          <p:cNvSpPr>
            <a:spLocks noGrp="1"/>
          </p:cNvSpPr>
          <p:nvPr>
            <p:ph type="body" sz="quarter" idx="19" hasCustomPrompt="1"/>
          </p:nvPr>
        </p:nvSpPr>
        <p:spPr>
          <a:xfrm>
            <a:off x="722376" y="1484986"/>
            <a:ext cx="2377440" cy="2910485"/>
          </a:xfrm>
        </p:spPr>
        <p:txBody>
          <a:bodyPr/>
          <a:lstStyle>
            <a:lvl1pPr marL="123825" indent="-188913">
              <a:lnSpc>
                <a:spcPct val="100000"/>
              </a:lnSpc>
              <a:spcBef>
                <a:spcPts val="500"/>
              </a:spcBef>
              <a:spcAft>
                <a:spcPct val="0"/>
              </a:spcAft>
              <a:buClr>
                <a:srgbClr val="40A4C5"/>
              </a:buClr>
              <a:buSzTx/>
              <a:buFont typeface="Arial" pitchFamily="34" charset="0"/>
              <a:buChar char="•"/>
              <a:defRPr sz="1400" b="0" baseline="0">
                <a:solidFill>
                  <a:schemeClr val="tx1"/>
                </a:solidFill>
              </a:defRPr>
            </a:lvl1pPr>
            <a:lvl2pPr marL="512763" indent="-280988">
              <a:spcBef>
                <a:spcPts val="500"/>
              </a:spcBef>
              <a:buSzTx/>
              <a:buFont typeface="Verdana" panose="020B0604030504040204" pitchFamily="34" charset="0"/>
              <a:buChar char="−"/>
              <a:defRPr sz="1300" b="0" baseline="0">
                <a:solidFill>
                  <a:schemeClr val="tx1"/>
                </a:solidFill>
              </a:defRPr>
            </a:lvl2pPr>
            <a:lvl3pPr marL="746125" indent="-228600">
              <a:lnSpc>
                <a:spcPct val="100000"/>
              </a:lnSpc>
              <a:spcBef>
                <a:spcPts val="400"/>
              </a:spcBef>
              <a:buSzTx/>
              <a:buFont typeface="Verdana" pitchFamily="34" charset="0"/>
              <a:buChar char="◦"/>
              <a:defRPr sz="1200" baseline="0">
                <a:solidFill>
                  <a:schemeClr val="tx1"/>
                </a:solidFill>
              </a:defRPr>
            </a:lvl3pPr>
            <a:lvl4pPr marL="973138" indent="-227013">
              <a:spcBef>
                <a:spcPts val="400"/>
              </a:spcBef>
              <a:defRPr sz="1100">
                <a:solidFill>
                  <a:schemeClr val="tx1"/>
                </a:solidFill>
              </a:defRPr>
            </a:lvl4pPr>
          </a:lstStyle>
          <a:p>
            <a:pPr lvl="0"/>
            <a:r>
              <a:rPr lang="en-US" smtClean="0"/>
              <a:t>Sample Bullet Copy</a:t>
            </a:r>
          </a:p>
          <a:p>
            <a:pPr lvl="1"/>
            <a:r>
              <a:rPr lang="en-US" smtClean="0"/>
              <a:t>Third level</a:t>
            </a:r>
          </a:p>
          <a:p>
            <a:pPr lvl="2"/>
            <a:r>
              <a:rPr lang="en-US" smtClean="0"/>
              <a:t>Fourth level</a:t>
            </a:r>
          </a:p>
          <a:p>
            <a:pPr lvl="3"/>
            <a:r>
              <a:rPr lang="en-US" smtClean="0"/>
              <a:t>Fifth level</a:t>
            </a:r>
            <a:endParaRPr lang="en-US"/>
          </a:p>
        </p:txBody>
      </p:sp>
      <p:sp>
        <p:nvSpPr>
          <p:cNvPr id="16"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21" name="Text Placeholder 41"/>
          <p:cNvSpPr>
            <a:spLocks noGrp="1"/>
          </p:cNvSpPr>
          <p:nvPr>
            <p:ph type="body" sz="quarter" idx="20" hasCustomPrompt="1"/>
          </p:nvPr>
        </p:nvSpPr>
        <p:spPr>
          <a:xfrm>
            <a:off x="3511296" y="1484986"/>
            <a:ext cx="2377440" cy="2910485"/>
          </a:xfrm>
        </p:spPr>
        <p:txBody>
          <a:bodyPr/>
          <a:lstStyle>
            <a:lvl1pPr marL="123825" indent="-188913">
              <a:lnSpc>
                <a:spcPct val="100000"/>
              </a:lnSpc>
              <a:spcBef>
                <a:spcPts val="500"/>
              </a:spcBef>
              <a:spcAft>
                <a:spcPct val="0"/>
              </a:spcAft>
              <a:buClr>
                <a:srgbClr val="40A4C5"/>
              </a:buClr>
              <a:buSzTx/>
              <a:buFont typeface="Arial" pitchFamily="34" charset="0"/>
              <a:buChar char="•"/>
              <a:defRPr sz="1400" b="0" baseline="0">
                <a:solidFill>
                  <a:schemeClr val="tx1"/>
                </a:solidFill>
              </a:defRPr>
            </a:lvl1pPr>
            <a:lvl2pPr marL="512763" indent="-280988">
              <a:spcBef>
                <a:spcPts val="500"/>
              </a:spcBef>
              <a:buSzTx/>
              <a:buFont typeface="Verdana" panose="020B0604030504040204" pitchFamily="34" charset="0"/>
              <a:buChar char="−"/>
              <a:defRPr sz="1300" b="0" baseline="0">
                <a:solidFill>
                  <a:schemeClr val="tx1"/>
                </a:solidFill>
              </a:defRPr>
            </a:lvl2pPr>
            <a:lvl3pPr marL="746125" indent="-228600">
              <a:lnSpc>
                <a:spcPct val="100000"/>
              </a:lnSpc>
              <a:spcBef>
                <a:spcPts val="400"/>
              </a:spcBef>
              <a:buSzTx/>
              <a:buFont typeface="Verdana" pitchFamily="34" charset="0"/>
              <a:buChar char="◦"/>
              <a:defRPr sz="1200" baseline="0">
                <a:solidFill>
                  <a:schemeClr val="tx1"/>
                </a:solidFill>
              </a:defRPr>
            </a:lvl3pPr>
            <a:lvl4pPr marL="973138" indent="-227013">
              <a:spcBef>
                <a:spcPts val="400"/>
              </a:spcBef>
              <a:defRPr sz="1100">
                <a:solidFill>
                  <a:schemeClr val="tx1"/>
                </a:solidFill>
              </a:defRPr>
            </a:lvl4pPr>
          </a:lstStyle>
          <a:p>
            <a:pPr lvl="0"/>
            <a:r>
              <a:rPr lang="en-US" smtClean="0"/>
              <a:t>Sample Bullet Copy</a:t>
            </a:r>
          </a:p>
          <a:p>
            <a:pPr lvl="1"/>
            <a:r>
              <a:rPr lang="en-US" smtClean="0"/>
              <a:t>Third level</a:t>
            </a:r>
          </a:p>
          <a:p>
            <a:pPr lvl="2"/>
            <a:r>
              <a:rPr lang="en-US" smtClean="0"/>
              <a:t>Fourth level</a:t>
            </a:r>
          </a:p>
          <a:p>
            <a:pPr lvl="3"/>
            <a:r>
              <a:rPr lang="en-US" smtClean="0"/>
              <a:t>Fifth level</a:t>
            </a:r>
            <a:endParaRPr lang="en-US"/>
          </a:p>
        </p:txBody>
      </p:sp>
      <p:sp>
        <p:nvSpPr>
          <p:cNvPr id="22" name="Text Placeholder 41"/>
          <p:cNvSpPr>
            <a:spLocks noGrp="1"/>
          </p:cNvSpPr>
          <p:nvPr>
            <p:ph type="body" sz="quarter" idx="21" hasCustomPrompt="1"/>
          </p:nvPr>
        </p:nvSpPr>
        <p:spPr>
          <a:xfrm>
            <a:off x="6254496" y="1484986"/>
            <a:ext cx="2377440" cy="2910485"/>
          </a:xfrm>
        </p:spPr>
        <p:txBody>
          <a:bodyPr/>
          <a:lstStyle>
            <a:lvl1pPr marL="123825" indent="-188913">
              <a:lnSpc>
                <a:spcPct val="100000"/>
              </a:lnSpc>
              <a:spcBef>
                <a:spcPts val="500"/>
              </a:spcBef>
              <a:spcAft>
                <a:spcPct val="0"/>
              </a:spcAft>
              <a:buClr>
                <a:srgbClr val="40A4C5"/>
              </a:buClr>
              <a:buSzTx/>
              <a:buFont typeface="Arial" pitchFamily="34" charset="0"/>
              <a:buChar char="•"/>
              <a:defRPr sz="1400" b="0" baseline="0">
                <a:solidFill>
                  <a:schemeClr val="tx1"/>
                </a:solidFill>
              </a:defRPr>
            </a:lvl1pPr>
            <a:lvl2pPr marL="512763" indent="-280988">
              <a:spcBef>
                <a:spcPts val="500"/>
              </a:spcBef>
              <a:buSzTx/>
              <a:buFont typeface="Verdana" panose="020B0604030504040204" pitchFamily="34" charset="0"/>
              <a:buChar char="−"/>
              <a:defRPr sz="1300" b="0" baseline="0">
                <a:solidFill>
                  <a:schemeClr val="tx1"/>
                </a:solidFill>
              </a:defRPr>
            </a:lvl2pPr>
            <a:lvl3pPr marL="746125" indent="-228600">
              <a:lnSpc>
                <a:spcPct val="100000"/>
              </a:lnSpc>
              <a:spcBef>
                <a:spcPts val="400"/>
              </a:spcBef>
              <a:buSzTx/>
              <a:buFont typeface="Verdana" pitchFamily="34" charset="0"/>
              <a:buChar char="◦"/>
              <a:defRPr sz="1200" baseline="0">
                <a:solidFill>
                  <a:schemeClr val="tx1"/>
                </a:solidFill>
              </a:defRPr>
            </a:lvl3pPr>
            <a:lvl4pPr marL="973138" indent="-227013">
              <a:spcBef>
                <a:spcPts val="400"/>
              </a:spcBef>
              <a:defRPr sz="1100">
                <a:solidFill>
                  <a:schemeClr val="tx1"/>
                </a:solidFill>
              </a:defRPr>
            </a:lvl4pPr>
          </a:lstStyle>
          <a:p>
            <a:pPr lvl="0"/>
            <a:r>
              <a:rPr lang="en-US" smtClean="0"/>
              <a:t>Sample Bullet Copy</a:t>
            </a:r>
          </a:p>
          <a:p>
            <a:pPr lvl="1"/>
            <a:r>
              <a:rPr lang="en-US" smtClean="0"/>
              <a:t>Third level</a:t>
            </a:r>
          </a:p>
          <a:p>
            <a:pPr lvl="2"/>
            <a:r>
              <a:rPr lang="en-US" smtClean="0"/>
              <a:t>Fourth level</a:t>
            </a:r>
          </a:p>
          <a:p>
            <a:pPr lvl="3"/>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_Image">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201168" y="0"/>
            <a:ext cx="8942832" cy="5148263"/>
          </a:xfrm>
          <a:solidFill>
            <a:schemeClr val="accent6"/>
          </a:solidFill>
        </p:spPr>
        <p:txBody>
          <a:bodyPr anchor="ctr">
            <a:normAutofit/>
          </a:bodyPr>
          <a:lstStyle>
            <a:lvl1pPr algn="ctr">
              <a:buFontTx/>
              <a:buNone/>
              <a:defRPr sz="1200">
                <a:solidFill>
                  <a:schemeClr val="accent1"/>
                </a:solidFill>
              </a:defRPr>
            </a:lvl1pPr>
          </a:lstStyle>
          <a:p>
            <a:r>
              <a:rPr lang="en-US" smtClean="0"/>
              <a:t>Insert Image Here</a:t>
            </a:r>
            <a:endParaRPr lang="en-US"/>
          </a:p>
        </p:txBody>
      </p:sp>
      <p:sp>
        <p:nvSpPr>
          <p:cNvPr id="14" name="Text Placeholder 13"/>
          <p:cNvSpPr>
            <a:spLocks noGrp="1"/>
          </p:cNvSpPr>
          <p:nvPr>
            <p:ph type="body" sz="quarter" idx="12" hasCustomPrompt="1"/>
          </p:nvPr>
        </p:nvSpPr>
        <p:spPr>
          <a:xfrm>
            <a:off x="640080" y="1475834"/>
            <a:ext cx="8074152" cy="695284"/>
          </a:xfrm>
        </p:spPr>
        <p:txBody>
          <a:bodyPr>
            <a:normAutofit/>
          </a:bodyPr>
          <a:lstStyle>
            <a:lvl1pPr algn="ctr">
              <a:buFontTx/>
              <a:buNone/>
              <a:defRPr sz="3600" baseline="0">
                <a:solidFill>
                  <a:schemeClr val="bg1"/>
                </a:solidFill>
              </a:defRPr>
            </a:lvl1pPr>
          </a:lstStyle>
          <a:p>
            <a:pPr lvl="0"/>
            <a:r>
              <a:rPr lang="en-US" dirty="0" smtClean="0"/>
              <a:t>Sub-head Statement Here</a:t>
            </a:r>
            <a:endParaRPr lang="en-US" dirty="0"/>
          </a:p>
        </p:txBody>
      </p:sp>
      <p:sp>
        <p:nvSpPr>
          <p:cNvPr id="8" name="Title 1"/>
          <p:cNvSpPr>
            <a:spLocks noGrp="1"/>
          </p:cNvSpPr>
          <p:nvPr>
            <p:ph type="title" hasCustomPrompt="1"/>
          </p:nvPr>
        </p:nvSpPr>
        <p:spPr>
          <a:xfrm>
            <a:off x="640080" y="553636"/>
            <a:ext cx="8074152" cy="915336"/>
          </a:xfrm>
        </p:spPr>
        <p:txBody>
          <a:bodyPr anchor="t" anchorCtr="0">
            <a:normAutofit/>
          </a:bodyPr>
          <a:lstStyle>
            <a:lvl1pPr marL="0" marR="0" indent="0" algn="ctr" defTabSz="914400" rtl="0" eaLnBrk="1" fontAlgn="auto" latinLnBrk="0" hangingPunct="1">
              <a:lnSpc>
                <a:spcPct val="100000"/>
              </a:lnSpc>
              <a:spcBef>
                <a:spcPts val="300"/>
              </a:spcBef>
              <a:spcAft>
                <a:spcPct val="0"/>
              </a:spcAft>
              <a:defRPr sz="2400" baseline="0">
                <a:solidFill>
                  <a:schemeClr val="bg1"/>
                </a:solidFill>
              </a:defRPr>
            </a:lvl1pPr>
          </a:lstStyle>
          <a:p>
            <a:pPr marL="0" marR="0" lvl="0" indent="0" defTabSz="914400" rtl="0" eaLnBrk="1" fontAlgn="auto" latinLnBrk="0" hangingPunct="1">
              <a:lnSpc>
                <a:spcPct val="100000"/>
              </a:lnSpc>
              <a:spcBef>
                <a:spcPts val="300"/>
              </a:spcBef>
              <a:spcAft>
                <a:spcPct val="0"/>
              </a:spcAft>
              <a:defRPr/>
            </a:pPr>
            <a:r>
              <a:rPr lang="en-US" dirty="0" smtClean="0"/>
              <a:t>New Section/Subsection Divider</a:t>
            </a:r>
            <a:br>
              <a:rPr lang="en-US" dirty="0" smtClean="0"/>
            </a:br>
            <a:r>
              <a:rPr lang="en-US" dirty="0" smtClean="0"/>
              <a:t>Option 2 – Picture Background and Blue Bar</a:t>
            </a:r>
          </a:p>
        </p:txBody>
      </p:sp>
      <p:sp>
        <p:nvSpPr>
          <p:cNvPr id="6" name="Rectangle 5"/>
          <p:cNvSpPr/>
          <p:nvPr userDrawn="1"/>
        </p:nvSpPr>
        <p:spPr>
          <a:xfrm>
            <a:off x="1" y="0"/>
            <a:ext cx="205431" cy="5148263"/>
          </a:xfrm>
          <a:prstGeom prst="rect">
            <a:avLst/>
          </a:prstGeom>
          <a:solidFill>
            <a:srgbClr val="2094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_Image_Plain">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0" y="0"/>
            <a:ext cx="9144000" cy="5148263"/>
          </a:xfrm>
          <a:solidFill>
            <a:schemeClr val="accent6"/>
          </a:solidFill>
        </p:spPr>
        <p:txBody>
          <a:bodyPr anchor="ctr">
            <a:normAutofit/>
          </a:bodyPr>
          <a:lstStyle>
            <a:lvl1pPr algn="ctr">
              <a:buFontTx/>
              <a:buNone/>
              <a:defRPr sz="1200">
                <a:solidFill>
                  <a:srgbClr val="40A4C5"/>
                </a:solidFill>
              </a:defRPr>
            </a:lvl1pPr>
          </a:lstStyle>
          <a:p>
            <a:r>
              <a:rPr lang="en-US" dirty="0" smtClean="0"/>
              <a:t>Insert Image Here</a:t>
            </a:r>
            <a:endParaRPr lang="en-US" dirty="0"/>
          </a:p>
        </p:txBody>
      </p:sp>
      <p:sp>
        <p:nvSpPr>
          <p:cNvPr id="14" name="Text Placeholder 13"/>
          <p:cNvSpPr>
            <a:spLocks noGrp="1"/>
          </p:cNvSpPr>
          <p:nvPr>
            <p:ph type="body" sz="quarter" idx="12" hasCustomPrompt="1"/>
          </p:nvPr>
        </p:nvSpPr>
        <p:spPr>
          <a:xfrm>
            <a:off x="640080" y="1475834"/>
            <a:ext cx="8074152" cy="749561"/>
          </a:xfrm>
        </p:spPr>
        <p:txBody>
          <a:bodyPr>
            <a:normAutofit/>
          </a:bodyPr>
          <a:lstStyle>
            <a:lvl1pPr algn="ctr">
              <a:buFontTx/>
              <a:buNone/>
              <a:defRPr sz="3600" baseline="0">
                <a:solidFill>
                  <a:schemeClr val="bg1"/>
                </a:solidFill>
              </a:defRPr>
            </a:lvl1pPr>
          </a:lstStyle>
          <a:p>
            <a:pPr lvl="0"/>
            <a:r>
              <a:rPr lang="en-US" dirty="0" smtClean="0"/>
              <a:t>Sub-head Statement Here</a:t>
            </a:r>
            <a:endParaRPr lang="en-US" dirty="0"/>
          </a:p>
        </p:txBody>
      </p:sp>
      <p:sp>
        <p:nvSpPr>
          <p:cNvPr id="5" name="Title 1"/>
          <p:cNvSpPr>
            <a:spLocks noGrp="1"/>
          </p:cNvSpPr>
          <p:nvPr>
            <p:ph type="title" hasCustomPrompt="1"/>
          </p:nvPr>
        </p:nvSpPr>
        <p:spPr>
          <a:xfrm>
            <a:off x="640080" y="618770"/>
            <a:ext cx="8074152" cy="850202"/>
          </a:xfrm>
        </p:spPr>
        <p:txBody>
          <a:bodyPr anchor="t" anchorCtr="0">
            <a:normAutofit/>
          </a:bodyPr>
          <a:lstStyle>
            <a:lvl1pPr marL="0" marR="0" indent="0" algn="ctr" defTabSz="914400" rtl="0" eaLnBrk="1" fontAlgn="auto" latinLnBrk="0" hangingPunct="1">
              <a:lnSpc>
                <a:spcPct val="100000"/>
              </a:lnSpc>
              <a:spcBef>
                <a:spcPts val="300"/>
              </a:spcBef>
              <a:spcAft>
                <a:spcPct val="0"/>
              </a:spcAft>
              <a:defRPr sz="2100" baseline="0">
                <a:solidFill>
                  <a:schemeClr val="bg1"/>
                </a:solidFill>
              </a:defRPr>
            </a:lvl1pPr>
          </a:lstStyle>
          <a:p>
            <a:pPr marL="0" marR="0" lvl="0" indent="0" defTabSz="914400" rtl="0" eaLnBrk="1" fontAlgn="auto" latinLnBrk="0" hangingPunct="1">
              <a:lnSpc>
                <a:spcPct val="100000"/>
              </a:lnSpc>
              <a:spcBef>
                <a:spcPts val="300"/>
              </a:spcBef>
              <a:spcAft>
                <a:spcPct val="0"/>
              </a:spcAft>
              <a:defRPr/>
            </a:pPr>
            <a:r>
              <a:rPr lang="en-US" dirty="0" smtClean="0"/>
              <a:t>New Section/Subsection Divider</a:t>
            </a:r>
            <a:br>
              <a:rPr lang="en-US" dirty="0" smtClean="0"/>
            </a:br>
            <a:r>
              <a:rPr lang="en-US" dirty="0" smtClean="0"/>
              <a:t>Option 3 – Picture Background and No Blue Bar</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85337"/>
            <a:ext cx="8193024" cy="665842"/>
          </a:xfrm>
        </p:spPr>
        <p:txBody>
          <a:bodyPr/>
          <a:lstStyle>
            <a:lvl1pPr>
              <a:lnSpc>
                <a:spcPct val="90000"/>
              </a:lnSpc>
              <a:defRPr baseline="0"/>
            </a:lvl1pPr>
          </a:lstStyle>
          <a:p>
            <a:r>
              <a:rPr lang="en-US" smtClean="0"/>
              <a:t>Graph or Chart</a:t>
            </a:r>
            <a:endParaRPr lang="en-US"/>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dirty="0"/>
          </a:p>
        </p:txBody>
      </p:sp>
      <p:sp>
        <p:nvSpPr>
          <p:cNvPr id="18" name="Chart Placeholder 17"/>
          <p:cNvSpPr>
            <a:spLocks noGrp="1"/>
          </p:cNvSpPr>
          <p:nvPr>
            <p:ph type="chart" sz="quarter" idx="13" hasCustomPrompt="1"/>
          </p:nvPr>
        </p:nvSpPr>
        <p:spPr>
          <a:xfrm>
            <a:off x="533400" y="981602"/>
            <a:ext cx="8174736" cy="3445904"/>
          </a:xfrm>
        </p:spPr>
        <p:txBody>
          <a:bodyPr/>
          <a:lstStyle>
            <a:lvl1pPr>
              <a:buFontTx/>
              <a:buNone/>
              <a:defRPr baseline="0"/>
            </a:lvl1pPr>
          </a:lstStyle>
          <a:p>
            <a:r>
              <a:rPr lang="en-US" smtClean="0"/>
              <a:t>Insert Chart Here</a:t>
            </a:r>
            <a:endParaRPr lang="en-US"/>
          </a:p>
        </p:txBody>
      </p:sp>
      <p:sp>
        <p:nvSpPr>
          <p:cNvPr id="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amp; Thank You Slide">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30352" y="722662"/>
            <a:ext cx="8174736" cy="537972"/>
          </a:xfrm>
        </p:spPr>
        <p:txBody>
          <a:bodyPr>
            <a:normAutofit/>
          </a:bodyPr>
          <a:lstStyle>
            <a:lvl1pPr marL="0" indent="0" algn="ctr">
              <a:spcBef>
                <a:spcPts val="300"/>
              </a:spcBef>
              <a:buFontTx/>
              <a:buNone/>
              <a:defRPr sz="3200" b="1" baseline="0">
                <a:solidFill>
                  <a:schemeClr val="tx1"/>
                </a:solidFill>
              </a:defRPr>
            </a:lvl1pPr>
            <a:lvl2pPr marL="0" indent="-347472" algn="ctr">
              <a:lnSpc>
                <a:spcPct val="100000"/>
              </a:lnSpc>
              <a:spcBef>
                <a:spcPts val="300"/>
              </a:spcBef>
              <a:spcAft>
                <a:spcPts val="500"/>
              </a:spcAft>
              <a:buFontTx/>
              <a:buNone/>
              <a:defRPr sz="1600" b="0">
                <a:solidFill>
                  <a:schemeClr val="tx2"/>
                </a:solidFill>
              </a:defRPr>
            </a:lvl2pPr>
          </a:lstStyle>
          <a:p>
            <a:pPr lvl="0"/>
            <a:r>
              <a:rPr lang="en-US" dirty="0" smtClean="0"/>
              <a:t>Questions?</a:t>
            </a:r>
          </a:p>
        </p:txBody>
      </p:sp>
      <p:sp>
        <p:nvSpPr>
          <p:cNvPr id="1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24" name="Picture Placeholder 8"/>
          <p:cNvSpPr>
            <a:spLocks noGrp="1"/>
          </p:cNvSpPr>
          <p:nvPr>
            <p:ph type="pic" sz="quarter" idx="20" hasCustomPrompt="1"/>
          </p:nvPr>
        </p:nvSpPr>
        <p:spPr>
          <a:xfrm>
            <a:off x="2801473" y="2251050"/>
            <a:ext cx="1207008" cy="1450705"/>
          </a:xfrm>
          <a:solidFill>
            <a:schemeClr val="accent6"/>
          </a:solidFill>
        </p:spPr>
        <p:txBody>
          <a:bodyPr>
            <a:normAutofit/>
          </a:bodyPr>
          <a:lstStyle>
            <a:lvl1pPr marL="0" indent="0" algn="ctr">
              <a:spcBef>
                <a:spcPts val="300"/>
              </a:spcBef>
              <a:buFontTx/>
              <a:buNone/>
              <a:defRPr sz="1000">
                <a:solidFill>
                  <a:schemeClr val="accent1"/>
                </a:solidFill>
              </a:defRPr>
            </a:lvl1pPr>
          </a:lstStyle>
          <a:p>
            <a:r>
              <a:rPr lang="en-US" smtClean="0"/>
              <a:t>Insert Image</a:t>
            </a:r>
          </a:p>
          <a:p>
            <a:r>
              <a:rPr lang="en-US" smtClean="0"/>
              <a:t>Here</a:t>
            </a:r>
            <a:endParaRPr lang="en-US"/>
          </a:p>
        </p:txBody>
      </p:sp>
      <p:sp>
        <p:nvSpPr>
          <p:cNvPr id="25" name="Text Placeholder 10"/>
          <p:cNvSpPr>
            <a:spLocks noGrp="1"/>
          </p:cNvSpPr>
          <p:nvPr>
            <p:ph type="body" sz="quarter" idx="21" hasCustomPrompt="1"/>
          </p:nvPr>
        </p:nvSpPr>
        <p:spPr>
          <a:xfrm>
            <a:off x="4054201" y="2257974"/>
            <a:ext cx="2806174" cy="284062"/>
          </a:xfrm>
        </p:spPr>
        <p:txBody>
          <a:bodyPr>
            <a:noAutofit/>
          </a:bodyPr>
          <a:lstStyle>
            <a:lvl1pPr marL="0" indent="0">
              <a:spcBef>
                <a:spcPts val="300"/>
              </a:spcBef>
              <a:buFontTx/>
              <a:buNone/>
              <a:defRPr sz="1400" b="1" baseline="0">
                <a:solidFill>
                  <a:schemeClr val="accent4"/>
                </a:solidFill>
              </a:defRPr>
            </a:lvl1pPr>
          </a:lstStyle>
          <a:p>
            <a:pPr lvl="0"/>
            <a:r>
              <a:rPr lang="en-US" dirty="0" smtClean="0"/>
              <a:t>First, Last Name</a:t>
            </a:r>
            <a:endParaRPr lang="en-US" dirty="0"/>
          </a:p>
        </p:txBody>
      </p:sp>
      <p:sp>
        <p:nvSpPr>
          <p:cNvPr id="26" name="Text Placeholder 10"/>
          <p:cNvSpPr>
            <a:spLocks noGrp="1"/>
          </p:cNvSpPr>
          <p:nvPr>
            <p:ph type="body" sz="quarter" idx="22" hasCustomPrompt="1"/>
          </p:nvPr>
        </p:nvSpPr>
        <p:spPr>
          <a:xfrm>
            <a:off x="4054201" y="2535211"/>
            <a:ext cx="2806174" cy="233224"/>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smtClean="0"/>
              <a:t>Title</a:t>
            </a:r>
            <a:endParaRPr lang="en-US"/>
          </a:p>
        </p:txBody>
      </p:sp>
      <p:sp>
        <p:nvSpPr>
          <p:cNvPr id="27" name="Text Placeholder 10"/>
          <p:cNvSpPr>
            <a:spLocks noGrp="1"/>
          </p:cNvSpPr>
          <p:nvPr>
            <p:ph type="body" sz="quarter" idx="23" hasCustomPrompt="1"/>
          </p:nvPr>
        </p:nvSpPr>
        <p:spPr>
          <a:xfrm>
            <a:off x="4054200" y="3006947"/>
            <a:ext cx="2806174" cy="226829"/>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smtClean="0"/>
              <a:t>Area of Specialty</a:t>
            </a:r>
            <a:endParaRPr lang="en-US"/>
          </a:p>
        </p:txBody>
      </p:sp>
      <p:sp>
        <p:nvSpPr>
          <p:cNvPr id="29" name="Text Placeholder 10"/>
          <p:cNvSpPr>
            <a:spLocks noGrp="1"/>
          </p:cNvSpPr>
          <p:nvPr>
            <p:ph type="body" sz="quarter" idx="24" hasCustomPrompt="1"/>
          </p:nvPr>
        </p:nvSpPr>
        <p:spPr>
          <a:xfrm>
            <a:off x="4054200" y="3231922"/>
            <a:ext cx="2806174" cy="502404"/>
          </a:xfrm>
        </p:spPr>
        <p:txBody>
          <a:bodyPr>
            <a:normAutofit/>
          </a:bodyPr>
          <a:lstStyle>
            <a:lvl1pPr marL="0" indent="0">
              <a:lnSpc>
                <a:spcPct val="90000"/>
              </a:lnSpc>
              <a:spcBef>
                <a:spcPts val="300"/>
              </a:spcBef>
              <a:buFontTx/>
              <a:buNone/>
              <a:defRPr sz="1100" b="0" baseline="0">
                <a:solidFill>
                  <a:schemeClr val="accent1"/>
                </a:solidFill>
              </a:defRPr>
            </a:lvl1pPr>
          </a:lstStyle>
          <a:p>
            <a:pPr lvl="0"/>
            <a:r>
              <a:rPr lang="en-US" smtClean="0"/>
              <a:t>Email, Phone</a:t>
            </a:r>
            <a:endParaRPr lang="en-US"/>
          </a:p>
        </p:txBody>
      </p:sp>
      <p:sp>
        <p:nvSpPr>
          <p:cNvPr id="30" name="Text Placeholder 10"/>
          <p:cNvSpPr>
            <a:spLocks noGrp="1"/>
          </p:cNvSpPr>
          <p:nvPr>
            <p:ph type="body" sz="quarter" idx="68" hasCustomPrompt="1"/>
          </p:nvPr>
        </p:nvSpPr>
        <p:spPr>
          <a:xfrm>
            <a:off x="4054201" y="2773075"/>
            <a:ext cx="2806174" cy="234854"/>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smtClean="0"/>
              <a:t>Location</a:t>
            </a:r>
            <a:endParaRPr lang="en-US"/>
          </a:p>
        </p:txBody>
      </p:sp>
      <p:sp>
        <p:nvSpPr>
          <p:cNvPr id="12" name="Text Placeholder 9"/>
          <p:cNvSpPr>
            <a:spLocks noGrp="1"/>
          </p:cNvSpPr>
          <p:nvPr>
            <p:ph type="body" sz="quarter" idx="69" hasCustomPrompt="1"/>
          </p:nvPr>
        </p:nvSpPr>
        <p:spPr>
          <a:xfrm>
            <a:off x="530352" y="1322414"/>
            <a:ext cx="8174736" cy="533892"/>
          </a:xfrm>
        </p:spPr>
        <p:txBody>
          <a:bodyPr>
            <a:normAutofit/>
          </a:bodyPr>
          <a:lstStyle>
            <a:lvl1pPr marL="0" indent="0" algn="ctr">
              <a:spcBef>
                <a:spcPts val="300"/>
              </a:spcBef>
              <a:buFontTx/>
              <a:buNone/>
              <a:defRPr sz="2200" baseline="0">
                <a:solidFill>
                  <a:schemeClr val="tx2"/>
                </a:solidFill>
              </a:defRPr>
            </a:lvl1pPr>
            <a:lvl2pPr marL="0" indent="-347472" algn="ctr">
              <a:lnSpc>
                <a:spcPct val="100000"/>
              </a:lnSpc>
              <a:spcBef>
                <a:spcPts val="300"/>
              </a:spcBef>
              <a:spcAft>
                <a:spcPts val="500"/>
              </a:spcAft>
              <a:buFontTx/>
              <a:buNone/>
              <a:defRPr sz="2000" b="1">
                <a:solidFill>
                  <a:schemeClr val="accent1"/>
                </a:solidFill>
              </a:defRPr>
            </a:lvl2pPr>
          </a:lstStyle>
          <a:p>
            <a:pPr lvl="1"/>
            <a:r>
              <a:rPr lang="en-US" dirty="0" smtClean="0"/>
              <a:t>Thank you!</a:t>
            </a:r>
          </a:p>
        </p:txBody>
      </p:sp>
      <p:sp>
        <p:nvSpPr>
          <p:cNvPr id="13"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dirty="0"/>
          </a:p>
        </p:txBody>
      </p:sp>
      <p:cxnSp>
        <p:nvCxnSpPr>
          <p:cNvPr id="14" name="Straight Connector 13"/>
          <p:cNvCxnSpPr/>
          <p:nvPr userDrawn="1"/>
        </p:nvCxnSpPr>
        <p:spPr>
          <a:xfrm>
            <a:off x="2778885" y="2149409"/>
            <a:ext cx="4081489" cy="10857"/>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
        <p:nvSpPr>
          <p:cNvPr id="16" name="Text Placeholder 22"/>
          <p:cNvSpPr txBox="1"/>
          <p:nvPr userDrawn="1"/>
        </p:nvSpPr>
        <p:spPr>
          <a:xfrm>
            <a:off x="530352" y="3951434"/>
            <a:ext cx="8284464" cy="530987"/>
          </a:xfrm>
          <a:prstGeom prst="rect">
            <a:avLst/>
          </a:prstGeom>
        </p:spPr>
        <p:txBody>
          <a:bodyPr>
            <a:noAutofit/>
          </a:bodyPr>
          <a:lstStyle>
            <a:lvl1pPr>
              <a:buNone/>
              <a:defRPr sz="900">
                <a:solidFill>
                  <a:srgbClr val="40A4C5"/>
                </a:solidFill>
              </a:defRPr>
            </a:lvl1pPr>
          </a:lstStyle>
          <a:p>
            <a:pPr marR="0" lvl="0" algn="ctr" defTabSz="914400" rtl="0" eaLnBrk="1" fontAlgn="auto" latinLnBrk="0" hangingPunct="1">
              <a:lnSpc>
                <a:spcPct val="130000"/>
              </a:lnSpc>
              <a:spcBef>
                <a:spcPts val="1100"/>
              </a:spcBef>
              <a:spcAft>
                <a:spcPct val="0"/>
              </a:spcAft>
              <a:buClr>
                <a:srgbClr val="40A4C5"/>
              </a:buClr>
              <a:buSzTx/>
              <a:buFont typeface="Arial" pitchFamily="34" charset="0"/>
              <a:buNone/>
              <a:defRPr/>
            </a:pPr>
            <a:r>
              <a:rPr kumimoji="0" lang="en-US" sz="900" b="0" i="0" u="none" strike="noStrike" kern="1200" cap="none" spc="0" normalizeH="0" baseline="0" noProof="0" dirty="0" smtClean="0">
                <a:ln>
                  <a:noFill/>
                </a:ln>
                <a:solidFill>
                  <a:srgbClr val="40A4C5"/>
                </a:solidFill>
                <a:effectLst/>
                <a:uLnTx/>
                <a:uFillTx/>
                <a:latin typeface="Verdana" pitchFamily="34" charset="0"/>
                <a:ea typeface="Verdana" pitchFamily="34" charset="0"/>
                <a:cs typeface="Verdana" pitchFamily="34" charset="0"/>
              </a:rPr>
              <a:t>This presentation is not intended as, nor is it a substitute for, legal advice. You should consult with legal counsel for advice specific to your circumstances. This presentation may be considered lawyer advertising under applicable laws regarding electronic communications.</a:t>
            </a:r>
            <a:endParaRPr kumimoji="0" lang="en-US" sz="900" b="0" i="0" u="none" strike="noStrike" kern="1200" cap="none" spc="0" normalizeH="0" baseline="0" noProof="0" dirty="0">
              <a:ln>
                <a:noFill/>
              </a:ln>
              <a:solidFill>
                <a:srgbClr val="40A4C5"/>
              </a:solidFill>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6" name="Rectangle 25"/>
          <p:cNvSpPr/>
          <p:nvPr userDrawn="1"/>
        </p:nvSpPr>
        <p:spPr>
          <a:xfrm>
            <a:off x="4884760" y="0"/>
            <a:ext cx="4259240" cy="5148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30352" y="185337"/>
            <a:ext cx="4007048" cy="775672"/>
          </a:xfrm>
        </p:spPr>
        <p:txBody>
          <a:bodyPr/>
          <a:lstStyle/>
          <a:p>
            <a:r>
              <a:rPr lang="en-US" dirty="0" smtClean="0"/>
              <a:t>Questions</a:t>
            </a:r>
            <a:endParaRPr lang="en-US" dirty="0"/>
          </a:p>
        </p:txBody>
      </p:sp>
      <p:sp>
        <p:nvSpPr>
          <p:cNvPr id="3" name="Footer Placeholder 2"/>
          <p:cNvSpPr>
            <a:spLocks noGrp="1"/>
          </p:cNvSpPr>
          <p:nvPr>
            <p:ph type="ftr" sz="quarter" idx="10"/>
          </p:nvPr>
        </p:nvSpPr>
        <p:spPr>
          <a:xfrm>
            <a:off x="5253831" y="2290535"/>
            <a:ext cx="3388474" cy="444926"/>
          </a:xfrm>
        </p:spPr>
        <p:txBody>
          <a:bodyPr/>
          <a:lstStyle>
            <a:lvl1pPr algn="l">
              <a:defRPr sz="1100" b="0">
                <a:solidFill>
                  <a:schemeClr val="accent6"/>
                </a:solidFill>
              </a:defRPr>
            </a:lvl1pPr>
          </a:lstStyle>
          <a:p>
            <a:r>
              <a:rPr lang="en-US" smtClean="0"/>
              <a:t>Product Stewardship Coalition - August 2, 2022</a:t>
            </a:r>
            <a:endParaRPr lang="en-US" dirty="0"/>
          </a:p>
        </p:txBody>
      </p:sp>
      <p:sp>
        <p:nvSpPr>
          <p:cNvPr id="4" name="Slide Number Placeholder 3"/>
          <p:cNvSpPr>
            <a:spLocks noGrp="1"/>
          </p:cNvSpPr>
          <p:nvPr>
            <p:ph type="sldNum" sz="quarter" idx="11"/>
          </p:nvPr>
        </p:nvSpPr>
        <p:spPr/>
        <p:txBody>
          <a:bodyPr/>
          <a:lstStyle>
            <a:lvl1pPr>
              <a:defRPr>
                <a:solidFill>
                  <a:srgbClr val="D2EEFB"/>
                </a:solidFill>
              </a:defRPr>
            </a:lvl1pPr>
          </a:lstStyle>
          <a:p>
            <a:fld id="{D61B5F57-4A2C-49B0-84EC-F72261796337}" type="slidenum">
              <a:rPr lang="en-US" smtClean="0"/>
              <a:pPr/>
              <a:t>‹#›</a:t>
            </a:fld>
            <a:endParaRPr lang="en-US"/>
          </a:p>
        </p:txBody>
      </p:sp>
      <p:sp>
        <p:nvSpPr>
          <p:cNvPr id="21" name="Text Placeholder 22"/>
          <p:cNvSpPr txBox="1"/>
          <p:nvPr userDrawn="1"/>
        </p:nvSpPr>
        <p:spPr>
          <a:xfrm>
            <a:off x="5232122" y="2833308"/>
            <a:ext cx="3408477" cy="1225746"/>
          </a:xfrm>
          <a:prstGeom prst="rect">
            <a:avLst/>
          </a:prstGeom>
        </p:spPr>
        <p:txBody>
          <a:bodyPr>
            <a:noAutofit/>
          </a:bodyPr>
          <a:lstStyle>
            <a:lvl1pPr>
              <a:buNone/>
              <a:defRPr sz="900">
                <a:solidFill>
                  <a:srgbClr val="40A4C5"/>
                </a:solidFill>
              </a:defRPr>
            </a:lvl1pPr>
          </a:lstStyle>
          <a:p>
            <a:pPr marR="0" lvl="0" algn="l" defTabSz="914400" rtl="0" eaLnBrk="1" fontAlgn="auto" latinLnBrk="0" hangingPunct="1">
              <a:lnSpc>
                <a:spcPct val="130000"/>
              </a:lnSpc>
              <a:spcBef>
                <a:spcPts val="1100"/>
              </a:spcBef>
              <a:spcAft>
                <a:spcPct val="0"/>
              </a:spcAft>
              <a:buClr>
                <a:srgbClr val="40A4C5"/>
              </a:buClr>
              <a:buSzTx/>
              <a:buFont typeface="Arial" pitchFamily="34" charset="0"/>
              <a:buNone/>
              <a:defRPr/>
            </a:pPr>
            <a:r>
              <a:rPr kumimoji="0" lang="en-US" sz="900" b="0" i="0" u="none" strike="noStrike" kern="1200" cap="none" spc="0" normalizeH="0" baseline="0" noProof="0" dirty="0" smtClean="0">
                <a:ln>
                  <a:noFill/>
                </a:ln>
                <a:solidFill>
                  <a:schemeClr val="accent6"/>
                </a:solidFill>
                <a:effectLst/>
                <a:uLnTx/>
                <a:uFillTx/>
                <a:latin typeface="Verdana" pitchFamily="34" charset="0"/>
                <a:ea typeface="Verdana" pitchFamily="34" charset="0"/>
                <a:cs typeface="Verdana" pitchFamily="34" charset="0"/>
              </a:rPr>
              <a:t>This presentation is not intended as, nor is it a substitute for, legal advice. You should consult with legal counsel for advice specific to your circumstances. This presentation may be considered lawyer advertising under applicable laws regarding electronic communications.</a:t>
            </a:r>
            <a:endParaRPr kumimoji="0" lang="en-US" sz="9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endParaRPr>
          </a:p>
        </p:txBody>
      </p:sp>
      <p:sp>
        <p:nvSpPr>
          <p:cNvPr id="18" name="Picture Placeholder 8"/>
          <p:cNvSpPr>
            <a:spLocks noGrp="1"/>
          </p:cNvSpPr>
          <p:nvPr>
            <p:ph type="pic" sz="quarter" idx="20" hasCustomPrompt="1"/>
          </p:nvPr>
        </p:nvSpPr>
        <p:spPr>
          <a:xfrm>
            <a:off x="554483" y="2283617"/>
            <a:ext cx="1207008" cy="1450705"/>
          </a:xfrm>
          <a:solidFill>
            <a:schemeClr val="accent6"/>
          </a:solidFill>
        </p:spPr>
        <p:txBody>
          <a:bodyPr>
            <a:normAutofit/>
          </a:bodyPr>
          <a:lstStyle>
            <a:lvl1pPr marL="0" indent="0" algn="ctr">
              <a:spcBef>
                <a:spcPts val="300"/>
              </a:spcBef>
              <a:buFontTx/>
              <a:buNone/>
              <a:defRPr sz="1000">
                <a:solidFill>
                  <a:schemeClr val="accent1"/>
                </a:solidFill>
              </a:defRPr>
            </a:lvl1pPr>
          </a:lstStyle>
          <a:p>
            <a:r>
              <a:rPr lang="en-US" smtClean="0"/>
              <a:t>Insert Image</a:t>
            </a:r>
          </a:p>
          <a:p>
            <a:r>
              <a:rPr lang="en-US" smtClean="0"/>
              <a:t>Here</a:t>
            </a:r>
            <a:endParaRPr lang="en-US"/>
          </a:p>
        </p:txBody>
      </p:sp>
      <p:sp>
        <p:nvSpPr>
          <p:cNvPr id="22" name="Text Placeholder 10"/>
          <p:cNvSpPr>
            <a:spLocks noGrp="1"/>
          </p:cNvSpPr>
          <p:nvPr>
            <p:ph type="body" sz="quarter" idx="21" hasCustomPrompt="1"/>
          </p:nvPr>
        </p:nvSpPr>
        <p:spPr>
          <a:xfrm>
            <a:off x="1807211" y="2290541"/>
            <a:ext cx="2806174" cy="284062"/>
          </a:xfrm>
        </p:spPr>
        <p:txBody>
          <a:bodyPr>
            <a:noAutofit/>
          </a:bodyPr>
          <a:lstStyle>
            <a:lvl1pPr marL="0" indent="0">
              <a:spcBef>
                <a:spcPts val="300"/>
              </a:spcBef>
              <a:buFontTx/>
              <a:buNone/>
              <a:defRPr sz="1400" b="1" baseline="0">
                <a:solidFill>
                  <a:schemeClr val="accent4"/>
                </a:solidFill>
              </a:defRPr>
            </a:lvl1pPr>
          </a:lstStyle>
          <a:p>
            <a:pPr lvl="0"/>
            <a:r>
              <a:rPr lang="en-US" dirty="0" smtClean="0"/>
              <a:t>First, Last Name</a:t>
            </a:r>
            <a:endParaRPr lang="en-US" dirty="0"/>
          </a:p>
        </p:txBody>
      </p:sp>
      <p:sp>
        <p:nvSpPr>
          <p:cNvPr id="23" name="Text Placeholder 10"/>
          <p:cNvSpPr>
            <a:spLocks noGrp="1"/>
          </p:cNvSpPr>
          <p:nvPr>
            <p:ph type="body" sz="quarter" idx="22" hasCustomPrompt="1"/>
          </p:nvPr>
        </p:nvSpPr>
        <p:spPr>
          <a:xfrm>
            <a:off x="1807211" y="2567778"/>
            <a:ext cx="2806174" cy="233224"/>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smtClean="0"/>
              <a:t>Title</a:t>
            </a:r>
            <a:endParaRPr lang="en-US"/>
          </a:p>
        </p:txBody>
      </p:sp>
      <p:sp>
        <p:nvSpPr>
          <p:cNvPr id="24" name="Text Placeholder 10"/>
          <p:cNvSpPr>
            <a:spLocks noGrp="1"/>
          </p:cNvSpPr>
          <p:nvPr>
            <p:ph type="body" sz="quarter" idx="23" hasCustomPrompt="1"/>
          </p:nvPr>
        </p:nvSpPr>
        <p:spPr>
          <a:xfrm>
            <a:off x="1807210" y="3039514"/>
            <a:ext cx="2806174" cy="226829"/>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smtClean="0"/>
              <a:t>Area of Specialty</a:t>
            </a:r>
            <a:endParaRPr lang="en-US"/>
          </a:p>
        </p:txBody>
      </p:sp>
      <p:sp>
        <p:nvSpPr>
          <p:cNvPr id="25" name="Text Placeholder 10"/>
          <p:cNvSpPr>
            <a:spLocks noGrp="1"/>
          </p:cNvSpPr>
          <p:nvPr>
            <p:ph type="body" sz="quarter" idx="24" hasCustomPrompt="1"/>
          </p:nvPr>
        </p:nvSpPr>
        <p:spPr>
          <a:xfrm>
            <a:off x="1807210" y="3264489"/>
            <a:ext cx="2806174" cy="502404"/>
          </a:xfrm>
        </p:spPr>
        <p:txBody>
          <a:bodyPr>
            <a:normAutofit/>
          </a:bodyPr>
          <a:lstStyle>
            <a:lvl1pPr marL="0" indent="0">
              <a:lnSpc>
                <a:spcPct val="90000"/>
              </a:lnSpc>
              <a:spcBef>
                <a:spcPts val="300"/>
              </a:spcBef>
              <a:buFontTx/>
              <a:buNone/>
              <a:defRPr sz="1100" b="0" baseline="0">
                <a:solidFill>
                  <a:schemeClr val="accent1"/>
                </a:solidFill>
              </a:defRPr>
            </a:lvl1pPr>
          </a:lstStyle>
          <a:p>
            <a:pPr lvl="0"/>
            <a:r>
              <a:rPr lang="en-US" smtClean="0"/>
              <a:t>Email, Phone</a:t>
            </a:r>
            <a:endParaRPr lang="en-US"/>
          </a:p>
        </p:txBody>
      </p:sp>
      <p:sp>
        <p:nvSpPr>
          <p:cNvPr id="27" name="Text Placeholder 10"/>
          <p:cNvSpPr>
            <a:spLocks noGrp="1"/>
          </p:cNvSpPr>
          <p:nvPr>
            <p:ph type="body" sz="quarter" idx="68" hasCustomPrompt="1"/>
          </p:nvPr>
        </p:nvSpPr>
        <p:spPr>
          <a:xfrm>
            <a:off x="1807211" y="2805642"/>
            <a:ext cx="2806174" cy="234854"/>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smtClean="0"/>
              <a:t>Location</a:t>
            </a:r>
            <a:endParaRPr lang="en-US"/>
          </a:p>
        </p:txBody>
      </p:sp>
      <p:cxnSp>
        <p:nvCxnSpPr>
          <p:cNvPr id="28" name="Straight Connector 27"/>
          <p:cNvCxnSpPr/>
          <p:nvPr userDrawn="1"/>
        </p:nvCxnSpPr>
        <p:spPr>
          <a:xfrm>
            <a:off x="531895" y="2181976"/>
            <a:ext cx="4081489" cy="10857"/>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
        <p:nvSpPr>
          <p:cNvPr id="29" name="Text Placeholder 9"/>
          <p:cNvSpPr>
            <a:spLocks noGrp="1"/>
          </p:cNvSpPr>
          <p:nvPr>
            <p:ph type="body" sz="quarter" idx="69" hasCustomPrompt="1"/>
          </p:nvPr>
        </p:nvSpPr>
        <p:spPr>
          <a:xfrm>
            <a:off x="530352" y="1192147"/>
            <a:ext cx="4083033" cy="533892"/>
          </a:xfrm>
        </p:spPr>
        <p:txBody>
          <a:bodyPr>
            <a:normAutofit/>
          </a:bodyPr>
          <a:lstStyle>
            <a:lvl1pPr marL="0" indent="0" algn="ctr">
              <a:spcBef>
                <a:spcPts val="300"/>
              </a:spcBef>
              <a:buFontTx/>
              <a:buNone/>
              <a:defRPr sz="2200" baseline="0">
                <a:solidFill>
                  <a:schemeClr val="tx2"/>
                </a:solidFill>
              </a:defRPr>
            </a:lvl1pPr>
            <a:lvl2pPr marL="0" indent="-347472" algn="l">
              <a:lnSpc>
                <a:spcPct val="100000"/>
              </a:lnSpc>
              <a:spcBef>
                <a:spcPts val="300"/>
              </a:spcBef>
              <a:spcAft>
                <a:spcPts val="500"/>
              </a:spcAft>
              <a:buFontTx/>
              <a:buNone/>
              <a:defRPr sz="2000" b="1">
                <a:solidFill>
                  <a:schemeClr val="accent1"/>
                </a:solidFill>
              </a:defRPr>
            </a:lvl2pPr>
          </a:lstStyle>
          <a:p>
            <a:pPr lvl="1"/>
            <a:r>
              <a:rPr lang="en-US" dirty="0" smtClean="0"/>
              <a:t>Thank you!</a:t>
            </a:r>
          </a:p>
        </p:txBody>
      </p:sp>
    </p:spTree>
    <p:extLst>
      <p:ext uri="{BB962C8B-B14F-4D97-AF65-F5344CB8AC3E}">
        <p14:creationId xmlns:p14="http://schemas.microsoft.com/office/powerpoint/2010/main" val="24957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6" name="Rectangle 25"/>
          <p:cNvSpPr/>
          <p:nvPr userDrawn="1"/>
        </p:nvSpPr>
        <p:spPr>
          <a:xfrm>
            <a:off x="4884760" y="0"/>
            <a:ext cx="4259240" cy="5148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0"/>
          <p:cNvSpPr>
            <a:spLocks noGrp="1"/>
          </p:cNvSpPr>
          <p:nvPr>
            <p:ph type="body" sz="quarter" idx="101" hasCustomPrompt="1"/>
          </p:nvPr>
        </p:nvSpPr>
        <p:spPr>
          <a:xfrm>
            <a:off x="1793404" y="3588248"/>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smtClean="0"/>
              <a:t>Title, Location, Area of Specialty, Email, Phone</a:t>
            </a:r>
            <a:endParaRPr lang="en-US"/>
          </a:p>
        </p:txBody>
      </p:sp>
      <p:sp>
        <p:nvSpPr>
          <p:cNvPr id="2" name="Title 1"/>
          <p:cNvSpPr>
            <a:spLocks noGrp="1"/>
          </p:cNvSpPr>
          <p:nvPr>
            <p:ph type="title" hasCustomPrompt="1"/>
          </p:nvPr>
        </p:nvSpPr>
        <p:spPr>
          <a:xfrm>
            <a:off x="530352" y="185337"/>
            <a:ext cx="4007048" cy="775672"/>
          </a:xfrm>
        </p:spPr>
        <p:txBody>
          <a:bodyPr/>
          <a:lstStyle/>
          <a:p>
            <a:r>
              <a:rPr lang="en-US" dirty="0" smtClean="0"/>
              <a:t>Thank you!</a:t>
            </a:r>
            <a:endParaRPr lang="en-US" dirty="0"/>
          </a:p>
        </p:txBody>
      </p:sp>
      <p:sp>
        <p:nvSpPr>
          <p:cNvPr id="3" name="Footer Placeholder 2"/>
          <p:cNvSpPr>
            <a:spLocks noGrp="1"/>
          </p:cNvSpPr>
          <p:nvPr>
            <p:ph type="ftr" sz="quarter" idx="10"/>
          </p:nvPr>
        </p:nvSpPr>
        <p:spPr>
          <a:xfrm>
            <a:off x="5253831" y="2583636"/>
            <a:ext cx="3388474" cy="444926"/>
          </a:xfrm>
        </p:spPr>
        <p:txBody>
          <a:bodyPr/>
          <a:lstStyle>
            <a:lvl1pPr algn="l">
              <a:defRPr sz="1100" b="0">
                <a:solidFill>
                  <a:schemeClr val="accent6"/>
                </a:solidFill>
              </a:defRPr>
            </a:lvl1pPr>
          </a:lstStyle>
          <a:p>
            <a:r>
              <a:rPr lang="en-US" smtClean="0"/>
              <a:t>Product Stewardship Coalition - August 2, 2022</a:t>
            </a:r>
            <a:endParaRPr lang="en-US" dirty="0"/>
          </a:p>
        </p:txBody>
      </p:sp>
      <p:sp>
        <p:nvSpPr>
          <p:cNvPr id="4" name="Slide Number Placeholder 3"/>
          <p:cNvSpPr>
            <a:spLocks noGrp="1"/>
          </p:cNvSpPr>
          <p:nvPr>
            <p:ph type="sldNum" sz="quarter" idx="11"/>
          </p:nvPr>
        </p:nvSpPr>
        <p:spPr/>
        <p:txBody>
          <a:bodyPr/>
          <a:lstStyle>
            <a:lvl1pPr>
              <a:defRPr>
                <a:solidFill>
                  <a:srgbClr val="D2EEFB"/>
                </a:solidFill>
              </a:defRPr>
            </a:lvl1pPr>
          </a:lstStyle>
          <a:p>
            <a:fld id="{D61B5F57-4A2C-49B0-84EC-F72261796337}" type="slidenum">
              <a:rPr lang="en-US" smtClean="0"/>
              <a:pPr/>
              <a:t>‹#›</a:t>
            </a:fld>
            <a:endParaRPr lang="en-US"/>
          </a:p>
        </p:txBody>
      </p:sp>
      <p:sp>
        <p:nvSpPr>
          <p:cNvPr id="6" name="Picture Placeholder 8"/>
          <p:cNvSpPr>
            <a:spLocks noGrp="1"/>
          </p:cNvSpPr>
          <p:nvPr>
            <p:ph type="pic" sz="quarter" idx="13" hasCustomPrompt="1"/>
          </p:nvPr>
        </p:nvSpPr>
        <p:spPr>
          <a:xfrm>
            <a:off x="640080" y="1117300"/>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7" name="Text Placeholder 10"/>
          <p:cNvSpPr>
            <a:spLocks noGrp="1"/>
          </p:cNvSpPr>
          <p:nvPr>
            <p:ph type="body" sz="quarter" idx="14" hasCustomPrompt="1"/>
          </p:nvPr>
        </p:nvSpPr>
        <p:spPr>
          <a:xfrm>
            <a:off x="1793404" y="1069294"/>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9" name="Text Placeholder 10"/>
          <p:cNvSpPr>
            <a:spLocks noGrp="1"/>
          </p:cNvSpPr>
          <p:nvPr>
            <p:ph type="body" sz="quarter" idx="17" hasCustomPrompt="1"/>
          </p:nvPr>
        </p:nvSpPr>
        <p:spPr>
          <a:xfrm>
            <a:off x="1793404" y="1322153"/>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smtClean="0"/>
              <a:t>Title, Location, Area of Specialty, Email, Phone</a:t>
            </a:r>
            <a:endParaRPr lang="en-US"/>
          </a:p>
        </p:txBody>
      </p:sp>
      <p:sp>
        <p:nvSpPr>
          <p:cNvPr id="10" name="Picture Placeholder 8"/>
          <p:cNvSpPr>
            <a:spLocks noGrp="1"/>
          </p:cNvSpPr>
          <p:nvPr>
            <p:ph type="pic" sz="quarter" idx="99" hasCustomPrompt="1"/>
          </p:nvPr>
        </p:nvSpPr>
        <p:spPr>
          <a:xfrm>
            <a:off x="640080" y="3383395"/>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11" name="Text Placeholder 10"/>
          <p:cNvSpPr>
            <a:spLocks noGrp="1"/>
          </p:cNvSpPr>
          <p:nvPr>
            <p:ph type="body" sz="quarter" idx="100" hasCustomPrompt="1"/>
          </p:nvPr>
        </p:nvSpPr>
        <p:spPr>
          <a:xfrm>
            <a:off x="1793404" y="3335389"/>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14" name="Picture Placeholder 8"/>
          <p:cNvSpPr>
            <a:spLocks noGrp="1"/>
          </p:cNvSpPr>
          <p:nvPr>
            <p:ph type="pic" sz="quarter" idx="102" hasCustomPrompt="1"/>
          </p:nvPr>
        </p:nvSpPr>
        <p:spPr>
          <a:xfrm>
            <a:off x="640080" y="2254105"/>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15" name="Text Placeholder 10"/>
          <p:cNvSpPr>
            <a:spLocks noGrp="1"/>
          </p:cNvSpPr>
          <p:nvPr>
            <p:ph type="body" sz="quarter" idx="103" hasCustomPrompt="1"/>
          </p:nvPr>
        </p:nvSpPr>
        <p:spPr>
          <a:xfrm>
            <a:off x="1793404" y="2206099"/>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17" name="Text Placeholder 10"/>
          <p:cNvSpPr>
            <a:spLocks noGrp="1"/>
          </p:cNvSpPr>
          <p:nvPr>
            <p:ph type="body" sz="quarter" idx="104" hasCustomPrompt="1"/>
          </p:nvPr>
        </p:nvSpPr>
        <p:spPr>
          <a:xfrm>
            <a:off x="1793404" y="2458958"/>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smtClean="0"/>
              <a:t>Title, Location, Area of Specialty, Email, Phone</a:t>
            </a:r>
            <a:endParaRPr lang="en-US"/>
          </a:p>
        </p:txBody>
      </p:sp>
      <p:cxnSp>
        <p:nvCxnSpPr>
          <p:cNvPr id="19" name="Straight Connector 18"/>
          <p:cNvCxnSpPr/>
          <p:nvPr userDrawn="1"/>
        </p:nvCxnSpPr>
        <p:spPr>
          <a:xfrm>
            <a:off x="629591" y="2127695"/>
            <a:ext cx="3918664" cy="0"/>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29591" y="3267531"/>
            <a:ext cx="3918664" cy="0"/>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2"/>
          <p:cNvSpPr txBox="1"/>
          <p:nvPr userDrawn="1"/>
        </p:nvSpPr>
        <p:spPr>
          <a:xfrm>
            <a:off x="5232122" y="3126409"/>
            <a:ext cx="3408477" cy="1225746"/>
          </a:xfrm>
          <a:prstGeom prst="rect">
            <a:avLst/>
          </a:prstGeom>
        </p:spPr>
        <p:txBody>
          <a:bodyPr>
            <a:noAutofit/>
          </a:bodyPr>
          <a:lstStyle>
            <a:lvl1pPr>
              <a:buNone/>
              <a:defRPr sz="900">
                <a:solidFill>
                  <a:srgbClr val="40A4C5"/>
                </a:solidFill>
              </a:defRPr>
            </a:lvl1pPr>
          </a:lstStyle>
          <a:p>
            <a:pPr marR="0" lvl="0" algn="l" defTabSz="914400" rtl="0" eaLnBrk="1" fontAlgn="auto" latinLnBrk="0" hangingPunct="1">
              <a:lnSpc>
                <a:spcPct val="130000"/>
              </a:lnSpc>
              <a:spcBef>
                <a:spcPts val="1100"/>
              </a:spcBef>
              <a:spcAft>
                <a:spcPct val="0"/>
              </a:spcAft>
              <a:buClr>
                <a:srgbClr val="40A4C5"/>
              </a:buClr>
              <a:buSzTx/>
              <a:buFont typeface="Arial" pitchFamily="34" charset="0"/>
              <a:buNone/>
              <a:defRPr/>
            </a:pPr>
            <a:r>
              <a:rPr kumimoji="0" lang="en-US" sz="900" b="0" i="0" u="none" strike="noStrike" kern="1200" cap="none" spc="0" normalizeH="0" baseline="0" noProof="0" dirty="0" smtClean="0">
                <a:ln>
                  <a:noFill/>
                </a:ln>
                <a:solidFill>
                  <a:schemeClr val="accent6"/>
                </a:solidFill>
                <a:effectLst/>
                <a:uLnTx/>
                <a:uFillTx/>
                <a:latin typeface="Verdana" pitchFamily="34" charset="0"/>
                <a:ea typeface="Verdana" pitchFamily="34" charset="0"/>
                <a:cs typeface="Verdana" pitchFamily="34" charset="0"/>
              </a:rPr>
              <a:t>This presentation is not intended as, nor is it a substitute for, legal advice. You should consult with legal counsel for advice specific to your circumstances. This presentation may be considered lawyer advertising under applicable laws regarding electronic communications.</a:t>
            </a:r>
            <a:endParaRPr kumimoji="0" lang="en-US" sz="9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6745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85337"/>
            <a:ext cx="8193024" cy="665842"/>
          </a:xfrm>
        </p:spPr>
        <p:txBody>
          <a:bodyPr/>
          <a:lstStyle>
            <a:lvl1pPr>
              <a:lnSpc>
                <a:spcPct val="90000"/>
              </a:lnSpc>
              <a:defRPr baseline="0"/>
            </a:lvl1pPr>
          </a:lstStyle>
          <a:p>
            <a:r>
              <a:rPr lang="en-US" smtClean="0"/>
              <a:t>Add Slide Title</a:t>
            </a:r>
            <a:endParaRPr lang="en-US"/>
          </a:p>
        </p:txBody>
      </p:sp>
      <p:sp>
        <p:nvSpPr>
          <p:cNvPr id="3"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0352" y="185337"/>
            <a:ext cx="8193024" cy="775672"/>
          </a:xfrm>
        </p:spPr>
        <p:txBody>
          <a:bodyPr/>
          <a:lstStyle>
            <a:lvl1pPr>
              <a:lnSpc>
                <a:spcPct val="90000"/>
              </a:lnSpc>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530352" y="1201262"/>
            <a:ext cx="8193024" cy="3206107"/>
          </a:xfrm>
        </p:spPr>
        <p:txBody>
          <a:bodyPr/>
          <a:lstStyle>
            <a:lvl1pPr marL="346075" indent="-350838">
              <a:spcBef>
                <a:spcPts val="1100"/>
              </a:spcBef>
              <a:spcAft>
                <a:spcPct val="0"/>
              </a:spcAft>
              <a:buSzTx/>
              <a:defRPr sz="2600" baseline="0">
                <a:solidFill>
                  <a:schemeClr val="tx1"/>
                </a:solidFill>
              </a:defRPr>
            </a:lvl1pPr>
            <a:lvl2pPr marL="796925" indent="-395288">
              <a:buFont typeface="Verdana" panose="020B0604030504040204" pitchFamily="34" charset="0"/>
              <a:buChar char="−"/>
              <a:defRPr sz="2200">
                <a:solidFill>
                  <a:schemeClr val="tx1"/>
                </a:solidFill>
              </a:defRPr>
            </a:lvl2pPr>
            <a:lvl3pPr marL="1143000" indent="-285750">
              <a:buSzTx/>
              <a:buFont typeface="Verdana" pitchFamily="34" charset="0"/>
              <a:buChar char="◦"/>
              <a:defRPr sz="2000">
                <a:solidFill>
                  <a:schemeClr val="tx1"/>
                </a:solidFill>
              </a:defRPr>
            </a:lvl3pPr>
            <a:lvl4pPr marL="1426464" indent="-283464">
              <a:defRPr sz="1800">
                <a:solidFill>
                  <a:schemeClr val="tx1"/>
                </a:solidFill>
              </a:defRPr>
            </a:lvl4pPr>
            <a:lvl5pPr marL="1773936" indent="-347472">
              <a:buFont typeface="Verdana" panose="020B0604030504040204" pitchFamily="34" charset="0"/>
              <a:buChar char="−"/>
              <a:defRPr sz="1600">
                <a:solidFill>
                  <a:schemeClr val="tx1"/>
                </a:solidFill>
              </a:defRPr>
            </a:lvl5pPr>
          </a:lstStyle>
          <a:p>
            <a:pPr lvl="0"/>
            <a:r>
              <a:rPr lang="en-US" smtClean="0"/>
              <a:t>Body copy goes here</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a:p>
        </p:txBody>
      </p:sp>
      <p:sp>
        <p:nvSpPr>
          <p:cNvPr id="11"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85338"/>
            <a:ext cx="8193024" cy="1105160"/>
          </a:xfrm>
        </p:spPr>
        <p:txBody>
          <a:bodyPr anchor="ctr">
            <a:normAutofit/>
          </a:bodyPr>
          <a:lstStyle>
            <a:lvl1pPr algn="l">
              <a:lnSpc>
                <a:spcPct val="90000"/>
              </a:lnSpc>
              <a:defRPr sz="3200" b="1" cap="none" baseline="0">
                <a:solidFill>
                  <a:srgbClr val="1F80AE"/>
                </a:solidFill>
              </a:defRPr>
            </a:lvl1pPr>
          </a:lstStyle>
          <a:p>
            <a:r>
              <a:rPr lang="en-US" dirty="0" smtClean="0"/>
              <a:t>Use this slide for slides with titles longer than one line</a:t>
            </a:r>
            <a:endParaRPr lang="en-US" dirty="0"/>
          </a:p>
        </p:txBody>
      </p:sp>
      <p:sp>
        <p:nvSpPr>
          <p:cNvPr id="8" name="Content Placeholder 7"/>
          <p:cNvSpPr>
            <a:spLocks noGrp="1"/>
          </p:cNvSpPr>
          <p:nvPr>
            <p:ph sz="quarter" idx="13" hasCustomPrompt="1"/>
          </p:nvPr>
        </p:nvSpPr>
        <p:spPr>
          <a:xfrm>
            <a:off x="533400" y="1496429"/>
            <a:ext cx="8193024" cy="2965399"/>
          </a:xfrm>
        </p:spPr>
        <p:txBody>
          <a:bodyPr/>
          <a:lstStyle>
            <a:lvl1pPr marL="347472">
              <a:defRPr sz="2600">
                <a:solidFill>
                  <a:srgbClr val="1F80AE"/>
                </a:solidFill>
              </a:defRPr>
            </a:lvl1pPr>
            <a:lvl2pPr marL="795528" indent="-393192">
              <a:buFont typeface="Verdana" panose="020B0604030504040204" pitchFamily="34" charset="0"/>
              <a:buChar char="−"/>
              <a:defRPr sz="2200">
                <a:solidFill>
                  <a:srgbClr val="1F80AE"/>
                </a:solidFill>
              </a:defRPr>
            </a:lvl2pPr>
            <a:lvl3pPr marL="1143000" indent="-283464">
              <a:spcBef>
                <a:spcPts val="700"/>
              </a:spcBef>
              <a:buSzTx/>
              <a:buFont typeface="Verdana" pitchFamily="34" charset="0"/>
              <a:buChar char="◦"/>
              <a:defRPr sz="2000">
                <a:solidFill>
                  <a:srgbClr val="1F80AE"/>
                </a:solidFill>
              </a:defRPr>
            </a:lvl3pPr>
            <a:lvl4pPr marL="1426464" indent="-283464">
              <a:spcBef>
                <a:spcPts val="600"/>
              </a:spcBef>
              <a:defRPr sz="1800">
                <a:solidFill>
                  <a:srgbClr val="1F80AE"/>
                </a:solidFill>
              </a:defRPr>
            </a:lvl4pPr>
            <a:lvl5pPr marL="1773936" indent="-347472">
              <a:spcBef>
                <a:spcPts val="500"/>
              </a:spcBef>
              <a:buFont typeface="Verdana" panose="020B0604030504040204" pitchFamily="34" charset="0"/>
              <a:buChar char="−"/>
              <a:defRPr sz="1600">
                <a:solidFill>
                  <a:srgbClr val="1F80AE"/>
                </a:solidFill>
              </a:defRPr>
            </a:lvl5pPr>
          </a:lstStyle>
          <a:p>
            <a:pPr lvl="0"/>
            <a:r>
              <a:rPr lang="en-US" smtClean="0"/>
              <a:t>Body copy goes here</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a:p>
        </p:txBody>
      </p:sp>
      <p:sp>
        <p:nvSpPr>
          <p:cNvPr id="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solidFill>
                  <a:srgbClr val="1F80AE"/>
                </a:solidFill>
              </a:defRPr>
            </a:lvl1pPr>
          </a:lstStyle>
          <a:p>
            <a:r>
              <a:rPr lang="en-US" smtClean="0"/>
              <a:t>Click to edit Master title style</a:t>
            </a:r>
            <a:endParaRPr lang="en-US"/>
          </a:p>
        </p:txBody>
      </p:sp>
      <p:sp>
        <p:nvSpPr>
          <p:cNvPr id="9" name="Content Placeholder 8"/>
          <p:cNvSpPr>
            <a:spLocks noGrp="1"/>
          </p:cNvSpPr>
          <p:nvPr>
            <p:ph sz="quarter" idx="13" hasCustomPrompt="1"/>
          </p:nvPr>
        </p:nvSpPr>
        <p:spPr>
          <a:xfrm>
            <a:off x="533400" y="1118889"/>
            <a:ext cx="5202936" cy="3349803"/>
          </a:xfrm>
        </p:spPr>
        <p:txBody>
          <a:bodyPr/>
          <a:lstStyle>
            <a:lvl1pPr>
              <a:defRPr sz="2600">
                <a:solidFill>
                  <a:srgbClr val="1F80AE"/>
                </a:solidFill>
              </a:defRPr>
            </a:lvl1pPr>
            <a:lvl2pPr marL="795528" indent="-393192">
              <a:lnSpc>
                <a:spcPct val="100000"/>
              </a:lnSpc>
              <a:buFont typeface="Verdana" panose="020B0604030504040204" pitchFamily="34" charset="0"/>
              <a:buChar char="−"/>
              <a:defRPr sz="2200">
                <a:solidFill>
                  <a:srgbClr val="1F80AE"/>
                </a:solidFill>
              </a:defRPr>
            </a:lvl2pPr>
            <a:lvl3pPr marL="1143000" indent="-283464">
              <a:buSzTx/>
              <a:buFont typeface="Verdana" pitchFamily="34" charset="0"/>
              <a:buChar char="◦"/>
              <a:defRPr sz="2000">
                <a:solidFill>
                  <a:srgbClr val="1F80AE"/>
                </a:solidFill>
              </a:defRPr>
            </a:lvl3pPr>
            <a:lvl4pPr marL="1426464" indent="-283464">
              <a:defRPr sz="1800">
                <a:solidFill>
                  <a:srgbClr val="1F80AE"/>
                </a:solidFill>
              </a:defRPr>
            </a:lvl4pPr>
            <a:lvl5pPr marL="1773936" indent="-347472">
              <a:buFont typeface="Verdana" panose="020B0604030504040204" pitchFamily="34" charset="0"/>
              <a:buChar char="−"/>
              <a:defRPr sz="1600">
                <a:solidFill>
                  <a:srgbClr val="1F80AE"/>
                </a:solidFill>
              </a:defRPr>
            </a:lvl5pPr>
          </a:lstStyle>
          <a:p>
            <a:pPr lvl="0"/>
            <a:r>
              <a:rPr lang="en-US" smtClean="0"/>
              <a:t>Body copy goes here</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4" hasCustomPrompt="1"/>
          </p:nvPr>
        </p:nvSpPr>
        <p:spPr>
          <a:xfrm>
            <a:off x="5751576" y="1118889"/>
            <a:ext cx="2990088" cy="3349803"/>
          </a:xfrm>
          <a:solidFill>
            <a:schemeClr val="accent6"/>
          </a:solidFill>
        </p:spPr>
        <p:txBody>
          <a:bodyPr anchor="ctr">
            <a:normAutofit/>
          </a:bodyPr>
          <a:lstStyle>
            <a:lvl1pPr marL="0" indent="0" algn="ctr">
              <a:spcBef>
                <a:spcPct val="0"/>
              </a:spcBef>
              <a:spcAft>
                <a:spcPts val="400"/>
              </a:spcAft>
              <a:buFontTx/>
              <a:buNone/>
              <a:defRPr sz="1000">
                <a:solidFill>
                  <a:schemeClr val="accent1"/>
                </a:solidFill>
              </a:defRPr>
            </a:lvl1pPr>
          </a:lstStyle>
          <a:p>
            <a:r>
              <a:rPr lang="en-US" smtClean="0"/>
              <a:t>Insert Image Here</a:t>
            </a:r>
            <a:endParaRPr lang="en-US"/>
          </a:p>
        </p:txBody>
      </p:sp>
      <p:sp>
        <p:nvSpPr>
          <p:cNvPr id="12"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a:p>
        </p:txBody>
      </p:sp>
      <p:sp>
        <p:nvSpPr>
          <p:cNvPr id="6"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lide Divider">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533400" y="3068365"/>
            <a:ext cx="8183880" cy="589968"/>
          </a:xfrm>
        </p:spPr>
        <p:txBody>
          <a:bodyPr anchor="ctr">
            <a:normAutofit/>
          </a:bodyPr>
          <a:lstStyle>
            <a:lvl1pPr marL="0" indent="0">
              <a:spcBef>
                <a:spcPts val="300"/>
              </a:spcBef>
              <a:buFontTx/>
              <a:buNone/>
              <a:defRPr sz="2800">
                <a:solidFill>
                  <a:srgbClr val="2094EB"/>
                </a:solidFill>
              </a:defRPr>
            </a:lvl1pPr>
          </a:lstStyle>
          <a:p>
            <a:pPr lvl="0"/>
            <a:r>
              <a:rPr lang="en-US" dirty="0" smtClean="0"/>
              <a:t>Client Name</a:t>
            </a:r>
            <a:endParaRPr lang="en-US" dirty="0"/>
          </a:p>
        </p:txBody>
      </p:sp>
      <p:sp>
        <p:nvSpPr>
          <p:cNvPr id="16" name="Text Placeholder 15"/>
          <p:cNvSpPr>
            <a:spLocks noGrp="1"/>
          </p:cNvSpPr>
          <p:nvPr>
            <p:ph type="body" sz="quarter" idx="13" hasCustomPrompt="1"/>
          </p:nvPr>
        </p:nvSpPr>
        <p:spPr>
          <a:xfrm>
            <a:off x="539496" y="1791172"/>
            <a:ext cx="8193024" cy="1160499"/>
          </a:xfrm>
        </p:spPr>
        <p:txBody>
          <a:bodyPr anchor="b">
            <a:noAutofit/>
          </a:bodyPr>
          <a:lstStyle>
            <a:lvl1pPr marL="0" indent="0">
              <a:lnSpc>
                <a:spcPct val="90000"/>
              </a:lnSpc>
              <a:spcBef>
                <a:spcPts val="300"/>
              </a:spcBef>
              <a:buFontTx/>
              <a:buNone/>
              <a:defRPr sz="3200" b="1" baseline="0">
                <a:solidFill>
                  <a:schemeClr val="tx1"/>
                </a:solidFill>
              </a:defRPr>
            </a:lvl1pPr>
            <a:lvl2pPr>
              <a:defRPr sz="3200"/>
            </a:lvl2pPr>
            <a:lvl3pPr>
              <a:defRPr sz="3200"/>
            </a:lvl3pPr>
            <a:lvl4pPr>
              <a:defRPr sz="3200"/>
            </a:lvl4pPr>
            <a:lvl5pPr>
              <a:defRPr sz="3200"/>
            </a:lvl5pPr>
          </a:lstStyle>
          <a:p>
            <a:pPr lvl="0"/>
            <a:r>
              <a:rPr lang="en-US" dirty="0" smtClean="0"/>
              <a:t>New Section/Subsection Divider Option 1</a:t>
            </a:r>
          </a:p>
        </p:txBody>
      </p:sp>
      <p:sp>
        <p:nvSpPr>
          <p:cNvPr id="7" name="Text Placeholder 9"/>
          <p:cNvSpPr>
            <a:spLocks noGrp="1"/>
          </p:cNvSpPr>
          <p:nvPr>
            <p:ph type="body" sz="quarter" idx="10" hasCustomPrompt="1"/>
          </p:nvPr>
        </p:nvSpPr>
        <p:spPr>
          <a:xfrm>
            <a:off x="3785616" y="4695216"/>
            <a:ext cx="4928616" cy="240252"/>
          </a:xfrm>
        </p:spPr>
        <p:txBody>
          <a:bodyPr>
            <a:normAutofit/>
          </a:bodyPr>
          <a:lstStyle>
            <a:lvl1pPr algn="r">
              <a:buFontTx/>
              <a:buNone/>
              <a:defRPr sz="1100">
                <a:solidFill>
                  <a:srgbClr val="1B6C9E"/>
                </a:solidFill>
              </a:defRPr>
            </a:lvl1pPr>
          </a:lstStyle>
          <a:p>
            <a:pPr lvl="0"/>
            <a:r>
              <a:rPr lang="en-US" dirty="0" smtClean="0"/>
              <a:t>Insert Footer Text Here</a:t>
            </a:r>
            <a:endParaRPr lang="en-US" dirty="0"/>
          </a:p>
        </p:txBody>
      </p:sp>
      <p:pic>
        <p:nvPicPr>
          <p:cNvPr id="9" name="Picture 8" descr="blue wav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1585"/>
          <a:stretch/>
        </p:blipFill>
        <p:spPr>
          <a:xfrm flipH="1">
            <a:off x="-11045" y="-1"/>
            <a:ext cx="9171432" cy="1123028"/>
          </a:xfrm>
          <a:prstGeom prst="rect">
            <a:avLst/>
          </a:prstGeom>
        </p:spPr>
      </p:pic>
      <p:pic>
        <p:nvPicPr>
          <p:cNvPr id="10" name="Picture 9" descr="NEW_BD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298" y="4257010"/>
            <a:ext cx="1784087" cy="60629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9312" y="192202"/>
            <a:ext cx="5093208" cy="775672"/>
          </a:xfrm>
        </p:spPr>
        <p:txBody>
          <a:bodyPr/>
          <a:lstStyle>
            <a:lvl1pPr>
              <a:lnSpc>
                <a:spcPct val="90000"/>
              </a:lnSpc>
              <a:defRPr baseline="0">
                <a:solidFill>
                  <a:srgbClr val="1F80AE"/>
                </a:solidFill>
              </a:defRPr>
            </a:lvl1pPr>
          </a:lstStyle>
          <a:p>
            <a:r>
              <a:rPr lang="en-US" smtClean="0"/>
              <a:t>Case Study Title</a:t>
            </a:r>
            <a:endParaRPr lang="en-US"/>
          </a:p>
        </p:txBody>
      </p:sp>
      <p:sp>
        <p:nvSpPr>
          <p:cNvPr id="12" name="Picture Placeholder 11"/>
          <p:cNvSpPr>
            <a:spLocks noGrp="1"/>
          </p:cNvSpPr>
          <p:nvPr>
            <p:ph type="pic" sz="quarter" idx="13" hasCustomPrompt="1"/>
          </p:nvPr>
        </p:nvSpPr>
        <p:spPr>
          <a:xfrm>
            <a:off x="201168" y="0"/>
            <a:ext cx="3118104" cy="5148263"/>
          </a:xfrm>
          <a:solidFill>
            <a:schemeClr val="accent6"/>
          </a:solidFill>
        </p:spPr>
        <p:txBody>
          <a:bodyPr anchor="ctr">
            <a:normAutofit/>
          </a:bodyPr>
          <a:lstStyle>
            <a:lvl1pPr marL="0" indent="0" algn="ctr">
              <a:spcBef>
                <a:spcPct val="0"/>
              </a:spcBef>
              <a:spcAft>
                <a:spcPts val="400"/>
              </a:spcAft>
              <a:buFontTx/>
              <a:buNone/>
              <a:defRPr sz="1000">
                <a:solidFill>
                  <a:schemeClr val="accent1"/>
                </a:solidFill>
              </a:defRPr>
            </a:lvl1pPr>
          </a:lstStyle>
          <a:p>
            <a:r>
              <a:rPr lang="en-US" smtClean="0"/>
              <a:t>Insert Image Here</a:t>
            </a:r>
            <a:endParaRPr lang="en-US"/>
          </a:p>
        </p:txBody>
      </p:sp>
      <p:sp>
        <p:nvSpPr>
          <p:cNvPr id="13" name="Footer Placeholder 4"/>
          <p:cNvSpPr>
            <a:spLocks noGrp="1"/>
          </p:cNvSpPr>
          <p:nvPr>
            <p:ph type="ftr" sz="quarter" idx="3"/>
          </p:nvPr>
        </p:nvSpPr>
        <p:spPr>
          <a:xfrm>
            <a:off x="4983480" y="4809323"/>
            <a:ext cx="3547872"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dirty="0"/>
          </a:p>
        </p:txBody>
      </p:sp>
      <p:sp>
        <p:nvSpPr>
          <p:cNvPr id="18" name="Text Placeholder 17"/>
          <p:cNvSpPr>
            <a:spLocks noGrp="1"/>
          </p:cNvSpPr>
          <p:nvPr>
            <p:ph type="body" sz="quarter" idx="14" hasCustomPrompt="1"/>
          </p:nvPr>
        </p:nvSpPr>
        <p:spPr>
          <a:xfrm>
            <a:off x="3639312" y="1118889"/>
            <a:ext cx="5093208" cy="3349803"/>
          </a:xfrm>
        </p:spPr>
        <p:txBody>
          <a:bodyPr/>
          <a:lstStyle>
            <a:lvl1pPr>
              <a:defRPr>
                <a:solidFill>
                  <a:srgbClr val="1F80AE"/>
                </a:solidFill>
              </a:defRPr>
            </a:lvl1pPr>
            <a:lvl2pPr marL="795528" indent="-393192">
              <a:buFont typeface="Verdana" panose="020B0604030504040204" pitchFamily="34" charset="0"/>
              <a:buChar char="−"/>
              <a:defRPr>
                <a:solidFill>
                  <a:srgbClr val="1F80AE"/>
                </a:solidFill>
              </a:defRPr>
            </a:lvl2pPr>
            <a:lvl3pPr marL="1143000" indent="-283464">
              <a:buSzTx/>
              <a:buFont typeface="Verdana" pitchFamily="34" charset="0"/>
              <a:buChar char="◦"/>
              <a:defRPr>
                <a:solidFill>
                  <a:srgbClr val="1F80AE"/>
                </a:solidFill>
              </a:defRPr>
            </a:lvl3pPr>
            <a:lvl4pPr marL="1426464" indent="-283464">
              <a:defRPr>
                <a:solidFill>
                  <a:srgbClr val="1F80AE"/>
                </a:solidFill>
              </a:defRPr>
            </a:lvl4pPr>
            <a:lvl5pPr marL="1773936" indent="-347472">
              <a:buFont typeface="Verdana" panose="020B0604030504040204" pitchFamily="34" charset="0"/>
              <a:buChar char="−"/>
              <a:defRPr>
                <a:solidFill>
                  <a:srgbClr val="1F80AE"/>
                </a:solidFill>
              </a:defRPr>
            </a:lvl5pPr>
          </a:lstStyle>
          <a:p>
            <a:pPr lvl="0"/>
            <a:r>
              <a:rPr lang="en-US" smtClean="0"/>
              <a:t>Body copy goes here</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9" name="Rectangle 8"/>
          <p:cNvSpPr/>
          <p:nvPr userDrawn="1"/>
        </p:nvSpPr>
        <p:spPr>
          <a:xfrm>
            <a:off x="1" y="0"/>
            <a:ext cx="205431" cy="5148263"/>
          </a:xfrm>
          <a:prstGeom prst="rect">
            <a:avLst/>
          </a:prstGeom>
          <a:solidFill>
            <a:srgbClr val="2094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NEW_BD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0161" y="4593533"/>
            <a:ext cx="1269935" cy="43156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_6">
    <p:spTree>
      <p:nvGrpSpPr>
        <p:cNvPr id="1" name=""/>
        <p:cNvGrpSpPr/>
        <p:nvPr/>
      </p:nvGrpSpPr>
      <p:grpSpPr>
        <a:xfrm>
          <a:off x="0" y="0"/>
          <a:ext cx="0" cy="0"/>
          <a:chOff x="0" y="0"/>
          <a:chExt cx="0" cy="0"/>
        </a:xfrm>
      </p:grpSpPr>
      <p:sp>
        <p:nvSpPr>
          <p:cNvPr id="80" name="Text Placeholder 10"/>
          <p:cNvSpPr>
            <a:spLocks noGrp="1"/>
          </p:cNvSpPr>
          <p:nvPr>
            <p:ph type="body" sz="quarter" idx="17" hasCustomPrompt="1"/>
          </p:nvPr>
        </p:nvSpPr>
        <p:spPr>
          <a:xfrm>
            <a:off x="1793404" y="1278729"/>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smtClean="0"/>
              <a:t>Title, Location, Area of Specialty, Email, Phone</a:t>
            </a:r>
            <a:endParaRPr lang="en-US"/>
          </a:p>
        </p:txBody>
      </p:sp>
      <p:sp>
        <p:nvSpPr>
          <p:cNvPr id="88" name="Text Placeholder 10"/>
          <p:cNvSpPr>
            <a:spLocks noGrp="1"/>
          </p:cNvSpPr>
          <p:nvPr>
            <p:ph type="body" sz="quarter" idx="104" hasCustomPrompt="1"/>
          </p:nvPr>
        </p:nvSpPr>
        <p:spPr>
          <a:xfrm>
            <a:off x="1793404" y="2429216"/>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smtClean="0"/>
              <a:t>Title, Location, Area of Specialty, Email, Phone</a:t>
            </a:r>
            <a:endParaRPr lang="en-US"/>
          </a:p>
        </p:txBody>
      </p:sp>
      <p:sp>
        <p:nvSpPr>
          <p:cNvPr id="92" name="Text Placeholder 10"/>
          <p:cNvSpPr>
            <a:spLocks noGrp="1"/>
          </p:cNvSpPr>
          <p:nvPr>
            <p:ph type="body" sz="quarter" idx="107" hasCustomPrompt="1"/>
          </p:nvPr>
        </p:nvSpPr>
        <p:spPr>
          <a:xfrm>
            <a:off x="5982499" y="2429216"/>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smtClean="0"/>
              <a:t>Title, Location, Area of Specialty, Email, Phone</a:t>
            </a:r>
            <a:endParaRPr lang="en-US"/>
          </a:p>
        </p:txBody>
      </p:sp>
      <p:sp>
        <p:nvSpPr>
          <p:cNvPr id="96" name="Text Placeholder 10"/>
          <p:cNvSpPr>
            <a:spLocks noGrp="1"/>
          </p:cNvSpPr>
          <p:nvPr>
            <p:ph type="body" sz="quarter" idx="110" hasCustomPrompt="1"/>
          </p:nvPr>
        </p:nvSpPr>
        <p:spPr>
          <a:xfrm>
            <a:off x="1793404" y="3593406"/>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smtClean="0"/>
              <a:t>Title, Location, Area of Specialty, Email, Phone</a:t>
            </a:r>
            <a:endParaRPr lang="en-US"/>
          </a:p>
        </p:txBody>
      </p:sp>
      <p:sp>
        <p:nvSpPr>
          <p:cNvPr id="100" name="Text Placeholder 10"/>
          <p:cNvSpPr>
            <a:spLocks noGrp="1"/>
          </p:cNvSpPr>
          <p:nvPr>
            <p:ph type="body" sz="quarter" idx="113" hasCustomPrompt="1"/>
          </p:nvPr>
        </p:nvSpPr>
        <p:spPr>
          <a:xfrm>
            <a:off x="5982499" y="3593406"/>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dirty="0" smtClean="0"/>
              <a:t>Title, Location, Area of Specialty, Email, Phone</a:t>
            </a:r>
            <a:endParaRPr lang="en-US" dirty="0"/>
          </a:p>
        </p:txBody>
      </p:sp>
      <p:sp>
        <p:nvSpPr>
          <p:cNvPr id="2" name="Title 1"/>
          <p:cNvSpPr>
            <a:spLocks noGrp="1"/>
          </p:cNvSpPr>
          <p:nvPr>
            <p:ph type="title" hasCustomPrompt="1"/>
          </p:nvPr>
        </p:nvSpPr>
        <p:spPr/>
        <p:txBody>
          <a:bodyPr/>
          <a:lstStyle>
            <a:lvl1pPr>
              <a:lnSpc>
                <a:spcPct val="90000"/>
              </a:lnSpc>
              <a:defRPr>
                <a:solidFill>
                  <a:srgbClr val="1F80AE"/>
                </a:solidFill>
              </a:defRPr>
            </a:lvl1pPr>
          </a:lstStyle>
          <a:p>
            <a:r>
              <a:rPr lang="en-US" smtClean="0"/>
              <a:t>Team Slide Title</a:t>
            </a:r>
            <a:endParaRPr lang="en-US"/>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a:p>
        </p:txBody>
      </p:sp>
      <p:sp>
        <p:nvSpPr>
          <p:cNvPr id="46"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47" name="Picture Placeholder 8"/>
          <p:cNvSpPr>
            <a:spLocks noGrp="1"/>
          </p:cNvSpPr>
          <p:nvPr>
            <p:ph type="pic" sz="quarter" idx="13" hasCustomPrompt="1"/>
          </p:nvPr>
        </p:nvSpPr>
        <p:spPr>
          <a:xfrm>
            <a:off x="640080" y="1073876"/>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48" name="Text Placeholder 10"/>
          <p:cNvSpPr>
            <a:spLocks noGrp="1"/>
          </p:cNvSpPr>
          <p:nvPr>
            <p:ph type="body" sz="quarter" idx="14" hasCustomPrompt="1"/>
          </p:nvPr>
        </p:nvSpPr>
        <p:spPr>
          <a:xfrm>
            <a:off x="1793404" y="1025870"/>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81" name="Picture Placeholder 8"/>
          <p:cNvSpPr>
            <a:spLocks noGrp="1"/>
          </p:cNvSpPr>
          <p:nvPr>
            <p:ph type="pic" sz="quarter" idx="99" hasCustomPrompt="1"/>
          </p:nvPr>
        </p:nvSpPr>
        <p:spPr>
          <a:xfrm>
            <a:off x="4829175" y="1073876"/>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82" name="Text Placeholder 10"/>
          <p:cNvSpPr>
            <a:spLocks noGrp="1"/>
          </p:cNvSpPr>
          <p:nvPr>
            <p:ph type="body" sz="quarter" idx="100" hasCustomPrompt="1"/>
          </p:nvPr>
        </p:nvSpPr>
        <p:spPr>
          <a:xfrm>
            <a:off x="5982499" y="1025870"/>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84" name="Text Placeholder 10"/>
          <p:cNvSpPr>
            <a:spLocks noGrp="1"/>
          </p:cNvSpPr>
          <p:nvPr>
            <p:ph type="body" sz="quarter" idx="101" hasCustomPrompt="1"/>
          </p:nvPr>
        </p:nvSpPr>
        <p:spPr>
          <a:xfrm>
            <a:off x="5982499" y="1278729"/>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smtClean="0"/>
              <a:t>Title, Location, Area of Specialty, Email, Phone</a:t>
            </a:r>
            <a:endParaRPr lang="en-US"/>
          </a:p>
        </p:txBody>
      </p:sp>
      <p:sp>
        <p:nvSpPr>
          <p:cNvPr id="85" name="Picture Placeholder 8"/>
          <p:cNvSpPr>
            <a:spLocks noGrp="1"/>
          </p:cNvSpPr>
          <p:nvPr>
            <p:ph type="pic" sz="quarter" idx="102" hasCustomPrompt="1"/>
          </p:nvPr>
        </p:nvSpPr>
        <p:spPr>
          <a:xfrm>
            <a:off x="640080" y="2224363"/>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86" name="Text Placeholder 10"/>
          <p:cNvSpPr>
            <a:spLocks noGrp="1"/>
          </p:cNvSpPr>
          <p:nvPr>
            <p:ph type="body" sz="quarter" idx="103" hasCustomPrompt="1"/>
          </p:nvPr>
        </p:nvSpPr>
        <p:spPr>
          <a:xfrm>
            <a:off x="1793404" y="2176357"/>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89" name="Picture Placeholder 8"/>
          <p:cNvSpPr>
            <a:spLocks noGrp="1"/>
          </p:cNvSpPr>
          <p:nvPr>
            <p:ph type="pic" sz="quarter" idx="105" hasCustomPrompt="1"/>
          </p:nvPr>
        </p:nvSpPr>
        <p:spPr>
          <a:xfrm>
            <a:off x="4829175" y="2224363"/>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90" name="Text Placeholder 10"/>
          <p:cNvSpPr>
            <a:spLocks noGrp="1"/>
          </p:cNvSpPr>
          <p:nvPr>
            <p:ph type="body" sz="quarter" idx="106" hasCustomPrompt="1"/>
          </p:nvPr>
        </p:nvSpPr>
        <p:spPr>
          <a:xfrm>
            <a:off x="5982499" y="2176357"/>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93" name="Picture Placeholder 8"/>
          <p:cNvSpPr>
            <a:spLocks noGrp="1"/>
          </p:cNvSpPr>
          <p:nvPr>
            <p:ph type="pic" sz="quarter" idx="108" hasCustomPrompt="1"/>
          </p:nvPr>
        </p:nvSpPr>
        <p:spPr>
          <a:xfrm>
            <a:off x="640080" y="3388553"/>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94" name="Text Placeholder 10"/>
          <p:cNvSpPr>
            <a:spLocks noGrp="1"/>
          </p:cNvSpPr>
          <p:nvPr>
            <p:ph type="body" sz="quarter" idx="109" hasCustomPrompt="1"/>
          </p:nvPr>
        </p:nvSpPr>
        <p:spPr>
          <a:xfrm>
            <a:off x="1793404" y="3340547"/>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97" name="Picture Placeholder 8"/>
          <p:cNvSpPr>
            <a:spLocks noGrp="1"/>
          </p:cNvSpPr>
          <p:nvPr>
            <p:ph type="pic" sz="quarter" idx="111" hasCustomPrompt="1"/>
          </p:nvPr>
        </p:nvSpPr>
        <p:spPr>
          <a:xfrm>
            <a:off x="4829175" y="3388553"/>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98" name="Text Placeholder 10"/>
          <p:cNvSpPr>
            <a:spLocks noGrp="1"/>
          </p:cNvSpPr>
          <p:nvPr>
            <p:ph type="body" sz="quarter" idx="112" hasCustomPrompt="1"/>
          </p:nvPr>
        </p:nvSpPr>
        <p:spPr>
          <a:xfrm>
            <a:off x="5982499" y="3340547"/>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cxnSp>
        <p:nvCxnSpPr>
          <p:cNvPr id="101" name="Straight Connector 100"/>
          <p:cNvCxnSpPr/>
          <p:nvPr userDrawn="1"/>
        </p:nvCxnSpPr>
        <p:spPr>
          <a:xfrm flipV="1">
            <a:off x="4656805" y="1015290"/>
            <a:ext cx="13479" cy="3348656"/>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solidFill>
                  <a:srgbClr val="1F80AE"/>
                </a:solidFill>
              </a:defRPr>
            </a:lvl1pPr>
          </a:lstStyle>
          <a:p>
            <a:r>
              <a:rPr lang="en-US" dirty="0" smtClean="0"/>
              <a:t>Team Slide with Bio Blurbs</a:t>
            </a:r>
            <a:endParaRPr lang="en-US" dirty="0"/>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a:p>
        </p:txBody>
      </p:sp>
      <p:sp>
        <p:nvSpPr>
          <p:cNvPr id="32"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40" name="Text Placeholder 46"/>
          <p:cNvSpPr>
            <a:spLocks noGrp="1"/>
          </p:cNvSpPr>
          <p:nvPr>
            <p:ph type="body" sz="quarter" idx="43" hasCustomPrompt="1"/>
          </p:nvPr>
        </p:nvSpPr>
        <p:spPr>
          <a:xfrm>
            <a:off x="629591" y="2088911"/>
            <a:ext cx="3914976" cy="658368"/>
          </a:xfrm>
        </p:spPr>
        <p:txBody>
          <a:bodyPr/>
          <a:lstStyle>
            <a:lvl1pPr marL="0" indent="-164592">
              <a:spcBef>
                <a:spcPts val="700"/>
              </a:spcBef>
              <a:spcAft>
                <a:spcPct val="0"/>
              </a:spcAft>
              <a:defRPr sz="1000">
                <a:solidFill>
                  <a:schemeClr val="tx1"/>
                </a:solidFill>
              </a:defRPr>
            </a:lvl1pPr>
            <a:lvl2pPr marL="401638" indent="-223838">
              <a:spcBef>
                <a:spcPts val="300"/>
              </a:spcBef>
              <a:defRPr sz="1000" b="0">
                <a:solidFill>
                  <a:schemeClr val="tx1"/>
                </a:solidFill>
              </a:defRPr>
            </a:lvl2pPr>
            <a:lvl3pPr marL="512763" indent="-168275">
              <a:spcBef>
                <a:spcPts val="300"/>
              </a:spcBef>
              <a:defRPr sz="800" baseline="0">
                <a:solidFill>
                  <a:schemeClr val="tx1"/>
                </a:solidFill>
              </a:defRPr>
            </a:lvl3pPr>
          </a:lstStyle>
          <a:p>
            <a:pPr lvl="0"/>
            <a:r>
              <a:rPr lang="en-US" dirty="0" smtClean="0"/>
              <a:t>Bio text to go here</a:t>
            </a:r>
          </a:p>
          <a:p>
            <a:pPr lvl="1"/>
            <a:r>
              <a:rPr lang="en-US" dirty="0" smtClean="0"/>
              <a:t>Bullet 2</a:t>
            </a:r>
          </a:p>
          <a:p>
            <a:pPr lvl="2"/>
            <a:r>
              <a:rPr lang="en-US" dirty="0" smtClean="0"/>
              <a:t>Bullet 3</a:t>
            </a:r>
          </a:p>
        </p:txBody>
      </p:sp>
      <p:sp>
        <p:nvSpPr>
          <p:cNvPr id="41" name="Text Placeholder 46"/>
          <p:cNvSpPr>
            <a:spLocks noGrp="1"/>
          </p:cNvSpPr>
          <p:nvPr>
            <p:ph type="body" sz="quarter" idx="83" hasCustomPrompt="1"/>
          </p:nvPr>
        </p:nvSpPr>
        <p:spPr>
          <a:xfrm>
            <a:off x="4819629" y="2088911"/>
            <a:ext cx="3893993" cy="658368"/>
          </a:xfrm>
        </p:spPr>
        <p:txBody>
          <a:bodyPr/>
          <a:lstStyle>
            <a:lvl1pPr marL="0" indent="-164592">
              <a:spcBef>
                <a:spcPts val="700"/>
              </a:spcBef>
              <a:spcAft>
                <a:spcPct val="0"/>
              </a:spcAft>
              <a:defRPr sz="1000">
                <a:solidFill>
                  <a:schemeClr val="tx1"/>
                </a:solidFill>
              </a:defRPr>
            </a:lvl1pPr>
            <a:lvl2pPr marL="401638" indent="-223838">
              <a:spcBef>
                <a:spcPts val="300"/>
              </a:spcBef>
              <a:defRPr sz="1000" b="0">
                <a:solidFill>
                  <a:schemeClr val="tx1"/>
                </a:solidFill>
              </a:defRPr>
            </a:lvl2pPr>
            <a:lvl3pPr marL="512763" indent="-168275">
              <a:spcBef>
                <a:spcPts val="300"/>
              </a:spcBef>
              <a:defRPr sz="800" baseline="0">
                <a:solidFill>
                  <a:schemeClr val="tx1"/>
                </a:solidFill>
              </a:defRPr>
            </a:lvl3pPr>
          </a:lstStyle>
          <a:p>
            <a:pPr lvl="0"/>
            <a:r>
              <a:rPr lang="en-US" dirty="0" smtClean="0"/>
              <a:t>Bio text to go here</a:t>
            </a:r>
          </a:p>
          <a:p>
            <a:pPr lvl="1"/>
            <a:r>
              <a:rPr lang="en-US" dirty="0" smtClean="0"/>
              <a:t>Bullet 2</a:t>
            </a:r>
          </a:p>
          <a:p>
            <a:pPr lvl="2"/>
            <a:r>
              <a:rPr lang="en-US" dirty="0" smtClean="0"/>
              <a:t>Bullet 3</a:t>
            </a:r>
          </a:p>
        </p:txBody>
      </p:sp>
      <p:sp>
        <p:nvSpPr>
          <p:cNvPr id="42" name="Picture Placeholder 8"/>
          <p:cNvSpPr>
            <a:spLocks noGrp="1"/>
          </p:cNvSpPr>
          <p:nvPr>
            <p:ph type="pic" sz="quarter" idx="13" hasCustomPrompt="1"/>
          </p:nvPr>
        </p:nvSpPr>
        <p:spPr>
          <a:xfrm>
            <a:off x="640080" y="1052992"/>
            <a:ext cx="1097280" cy="967852"/>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43" name="Text Placeholder 10"/>
          <p:cNvSpPr>
            <a:spLocks noGrp="1"/>
          </p:cNvSpPr>
          <p:nvPr>
            <p:ph type="body" sz="quarter" idx="14" hasCustomPrompt="1"/>
          </p:nvPr>
        </p:nvSpPr>
        <p:spPr>
          <a:xfrm>
            <a:off x="1793404" y="1058438"/>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45" name="Text Placeholder 10"/>
          <p:cNvSpPr>
            <a:spLocks noGrp="1"/>
          </p:cNvSpPr>
          <p:nvPr>
            <p:ph type="body" sz="quarter" idx="17" hasCustomPrompt="1"/>
          </p:nvPr>
        </p:nvSpPr>
        <p:spPr>
          <a:xfrm>
            <a:off x="1793404" y="1311297"/>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dirty="0" smtClean="0"/>
              <a:t>Title, Location, Area of Specialty, Email, Phone</a:t>
            </a:r>
            <a:endParaRPr lang="en-US" dirty="0"/>
          </a:p>
        </p:txBody>
      </p:sp>
      <p:sp>
        <p:nvSpPr>
          <p:cNvPr id="46" name="Picture Placeholder 8"/>
          <p:cNvSpPr>
            <a:spLocks noGrp="1"/>
          </p:cNvSpPr>
          <p:nvPr>
            <p:ph type="pic" sz="quarter" idx="99" hasCustomPrompt="1"/>
          </p:nvPr>
        </p:nvSpPr>
        <p:spPr>
          <a:xfrm>
            <a:off x="4829175" y="1052992"/>
            <a:ext cx="1097280" cy="967852"/>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48" name="Text Placeholder 10"/>
          <p:cNvSpPr>
            <a:spLocks noGrp="1"/>
          </p:cNvSpPr>
          <p:nvPr>
            <p:ph type="body" sz="quarter" idx="100" hasCustomPrompt="1"/>
          </p:nvPr>
        </p:nvSpPr>
        <p:spPr>
          <a:xfrm>
            <a:off x="5982499" y="1058438"/>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50" name="Text Placeholder 10"/>
          <p:cNvSpPr>
            <a:spLocks noGrp="1"/>
          </p:cNvSpPr>
          <p:nvPr>
            <p:ph type="body" sz="quarter" idx="101" hasCustomPrompt="1"/>
          </p:nvPr>
        </p:nvSpPr>
        <p:spPr>
          <a:xfrm>
            <a:off x="5982499" y="1311297"/>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smtClean="0"/>
              <a:t>Title, Location, Area of Specialty, Email, Phone</a:t>
            </a:r>
            <a:endParaRPr lang="en-US"/>
          </a:p>
        </p:txBody>
      </p:sp>
      <p:sp>
        <p:nvSpPr>
          <p:cNvPr id="51" name="Text Placeholder 46"/>
          <p:cNvSpPr>
            <a:spLocks noGrp="1"/>
          </p:cNvSpPr>
          <p:nvPr>
            <p:ph type="body" sz="quarter" idx="102" hasCustomPrompt="1"/>
          </p:nvPr>
        </p:nvSpPr>
        <p:spPr>
          <a:xfrm>
            <a:off x="640446" y="3870515"/>
            <a:ext cx="3904122" cy="658368"/>
          </a:xfrm>
        </p:spPr>
        <p:txBody>
          <a:bodyPr/>
          <a:lstStyle>
            <a:lvl1pPr marL="0" indent="-164592">
              <a:spcBef>
                <a:spcPts val="700"/>
              </a:spcBef>
              <a:spcAft>
                <a:spcPct val="0"/>
              </a:spcAft>
              <a:defRPr sz="1000">
                <a:solidFill>
                  <a:schemeClr val="tx1"/>
                </a:solidFill>
              </a:defRPr>
            </a:lvl1pPr>
            <a:lvl2pPr marL="401638" indent="-223838">
              <a:spcBef>
                <a:spcPts val="300"/>
              </a:spcBef>
              <a:defRPr sz="1000" b="0">
                <a:solidFill>
                  <a:schemeClr val="tx1"/>
                </a:solidFill>
              </a:defRPr>
            </a:lvl2pPr>
            <a:lvl3pPr marL="512763" indent="-168275">
              <a:spcBef>
                <a:spcPts val="300"/>
              </a:spcBef>
              <a:defRPr sz="800" baseline="0">
                <a:solidFill>
                  <a:schemeClr val="tx1"/>
                </a:solidFill>
              </a:defRPr>
            </a:lvl3pPr>
          </a:lstStyle>
          <a:p>
            <a:pPr lvl="0"/>
            <a:r>
              <a:rPr lang="en-US" dirty="0" smtClean="0"/>
              <a:t>Bio text to go here</a:t>
            </a:r>
          </a:p>
          <a:p>
            <a:pPr lvl="1"/>
            <a:r>
              <a:rPr lang="en-US" dirty="0" smtClean="0"/>
              <a:t>Bullet 2</a:t>
            </a:r>
          </a:p>
          <a:p>
            <a:pPr lvl="2"/>
            <a:r>
              <a:rPr lang="en-US" dirty="0" smtClean="0"/>
              <a:t>Bullet 3</a:t>
            </a:r>
          </a:p>
        </p:txBody>
      </p:sp>
      <p:sp>
        <p:nvSpPr>
          <p:cNvPr id="52" name="Text Placeholder 46"/>
          <p:cNvSpPr>
            <a:spLocks noGrp="1"/>
          </p:cNvSpPr>
          <p:nvPr>
            <p:ph type="body" sz="quarter" idx="103" hasCustomPrompt="1"/>
          </p:nvPr>
        </p:nvSpPr>
        <p:spPr>
          <a:xfrm>
            <a:off x="4808775" y="3870515"/>
            <a:ext cx="3904848" cy="658368"/>
          </a:xfrm>
        </p:spPr>
        <p:txBody>
          <a:bodyPr/>
          <a:lstStyle>
            <a:lvl1pPr marL="0" indent="-164592">
              <a:spcBef>
                <a:spcPts val="700"/>
              </a:spcBef>
              <a:spcAft>
                <a:spcPct val="0"/>
              </a:spcAft>
              <a:defRPr sz="1000">
                <a:solidFill>
                  <a:schemeClr val="tx1"/>
                </a:solidFill>
              </a:defRPr>
            </a:lvl1pPr>
            <a:lvl2pPr marL="401638" indent="-223838">
              <a:spcBef>
                <a:spcPts val="300"/>
              </a:spcBef>
              <a:defRPr sz="1000" b="0">
                <a:solidFill>
                  <a:schemeClr val="tx1"/>
                </a:solidFill>
              </a:defRPr>
            </a:lvl2pPr>
            <a:lvl3pPr marL="512763" indent="-168275">
              <a:spcBef>
                <a:spcPts val="300"/>
              </a:spcBef>
              <a:defRPr sz="800" baseline="0">
                <a:solidFill>
                  <a:schemeClr val="tx1"/>
                </a:solidFill>
              </a:defRPr>
            </a:lvl3pPr>
          </a:lstStyle>
          <a:p>
            <a:pPr lvl="0"/>
            <a:r>
              <a:rPr lang="en-US" dirty="0" smtClean="0"/>
              <a:t>Bio text to go here</a:t>
            </a:r>
          </a:p>
          <a:p>
            <a:pPr lvl="1"/>
            <a:r>
              <a:rPr lang="en-US" dirty="0" smtClean="0"/>
              <a:t>Bullet 2</a:t>
            </a:r>
          </a:p>
          <a:p>
            <a:pPr lvl="2"/>
            <a:r>
              <a:rPr lang="en-US" dirty="0" smtClean="0"/>
              <a:t>Bullet 3</a:t>
            </a:r>
          </a:p>
        </p:txBody>
      </p:sp>
      <p:sp>
        <p:nvSpPr>
          <p:cNvPr id="53" name="Picture Placeholder 8"/>
          <p:cNvSpPr>
            <a:spLocks noGrp="1"/>
          </p:cNvSpPr>
          <p:nvPr>
            <p:ph type="pic" sz="quarter" idx="104" hasCustomPrompt="1"/>
          </p:nvPr>
        </p:nvSpPr>
        <p:spPr>
          <a:xfrm>
            <a:off x="640080" y="2844164"/>
            <a:ext cx="1097280" cy="958284"/>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smtClean="0"/>
              <a:t>Insert Image</a:t>
            </a:r>
          </a:p>
          <a:p>
            <a:r>
              <a:rPr lang="en-US" smtClean="0"/>
              <a:t>Here</a:t>
            </a:r>
            <a:endParaRPr lang="en-US"/>
          </a:p>
        </p:txBody>
      </p:sp>
      <p:sp>
        <p:nvSpPr>
          <p:cNvPr id="54" name="Text Placeholder 10"/>
          <p:cNvSpPr>
            <a:spLocks noGrp="1"/>
          </p:cNvSpPr>
          <p:nvPr>
            <p:ph type="body" sz="quarter" idx="105" hasCustomPrompt="1"/>
          </p:nvPr>
        </p:nvSpPr>
        <p:spPr>
          <a:xfrm>
            <a:off x="1793404" y="2840042"/>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56" name="Text Placeholder 10"/>
          <p:cNvSpPr>
            <a:spLocks noGrp="1"/>
          </p:cNvSpPr>
          <p:nvPr>
            <p:ph type="body" sz="quarter" idx="106" hasCustomPrompt="1"/>
          </p:nvPr>
        </p:nvSpPr>
        <p:spPr>
          <a:xfrm>
            <a:off x="1793404" y="3092901"/>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smtClean="0"/>
              <a:t>Title, Location, Area of Specialty, Email, Phone</a:t>
            </a:r>
            <a:endParaRPr lang="en-US"/>
          </a:p>
        </p:txBody>
      </p:sp>
      <p:sp>
        <p:nvSpPr>
          <p:cNvPr id="57" name="Picture Placeholder 8"/>
          <p:cNvSpPr>
            <a:spLocks noGrp="1"/>
          </p:cNvSpPr>
          <p:nvPr>
            <p:ph type="pic" sz="quarter" idx="107" hasCustomPrompt="1"/>
          </p:nvPr>
        </p:nvSpPr>
        <p:spPr>
          <a:xfrm>
            <a:off x="4829175" y="2844164"/>
            <a:ext cx="1097280" cy="958284"/>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dirty="0" smtClean="0"/>
              <a:t>Insert Image</a:t>
            </a:r>
          </a:p>
          <a:p>
            <a:r>
              <a:rPr lang="en-US" dirty="0" smtClean="0"/>
              <a:t>Here</a:t>
            </a:r>
            <a:endParaRPr lang="en-US" dirty="0"/>
          </a:p>
        </p:txBody>
      </p:sp>
      <p:sp>
        <p:nvSpPr>
          <p:cNvPr id="58" name="Text Placeholder 10"/>
          <p:cNvSpPr>
            <a:spLocks noGrp="1"/>
          </p:cNvSpPr>
          <p:nvPr>
            <p:ph type="body" sz="quarter" idx="108" hasCustomPrompt="1"/>
          </p:nvPr>
        </p:nvSpPr>
        <p:spPr>
          <a:xfrm>
            <a:off x="5982499" y="2840042"/>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smtClean="0"/>
              <a:t>First, Last Name</a:t>
            </a:r>
            <a:endParaRPr lang="en-US"/>
          </a:p>
        </p:txBody>
      </p:sp>
      <p:sp>
        <p:nvSpPr>
          <p:cNvPr id="60" name="Text Placeholder 10"/>
          <p:cNvSpPr>
            <a:spLocks noGrp="1"/>
          </p:cNvSpPr>
          <p:nvPr>
            <p:ph type="body" sz="quarter" idx="109" hasCustomPrompt="1"/>
          </p:nvPr>
        </p:nvSpPr>
        <p:spPr>
          <a:xfrm>
            <a:off x="5982499" y="3092901"/>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smtClean="0"/>
              <a:t>Title, Location, Area of Specialty, Email, Phone</a:t>
            </a:r>
            <a:endParaRPr lang="en-US"/>
          </a:p>
        </p:txBody>
      </p:sp>
      <p:cxnSp>
        <p:nvCxnSpPr>
          <p:cNvPr id="61" name="Straight Connector 60"/>
          <p:cNvCxnSpPr/>
          <p:nvPr userDrawn="1"/>
        </p:nvCxnSpPr>
        <p:spPr>
          <a:xfrm flipV="1">
            <a:off x="4667660" y="961010"/>
            <a:ext cx="2624" cy="3511492"/>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H="1">
            <a:off x="618736" y="2768175"/>
            <a:ext cx="8108702" cy="10855"/>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39" y="160466"/>
            <a:ext cx="8193024" cy="775672"/>
          </a:xfrm>
        </p:spPr>
        <p:txBody>
          <a:bodyPr/>
          <a:lstStyle>
            <a:lvl1pPr>
              <a:lnSpc>
                <a:spcPct val="90000"/>
              </a:lnSpc>
              <a:defRPr>
                <a:solidFill>
                  <a:srgbClr val="1F80AE"/>
                </a:solidFill>
              </a:defRPr>
            </a:lvl1pPr>
          </a:lstStyle>
          <a:p>
            <a:r>
              <a:rPr lang="en-US" smtClean="0"/>
              <a:t>Two Team Member</a:t>
            </a:r>
            <a:endParaRPr lang="en-US"/>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a:p>
        </p:txBody>
      </p:sp>
      <p:sp>
        <p:nvSpPr>
          <p:cNvPr id="33" name="Text Placeholder 10"/>
          <p:cNvSpPr>
            <a:spLocks noGrp="1"/>
          </p:cNvSpPr>
          <p:nvPr>
            <p:ph type="body" sz="quarter" idx="45" hasCustomPrompt="1"/>
          </p:nvPr>
        </p:nvSpPr>
        <p:spPr>
          <a:xfrm>
            <a:off x="539496" y="3473786"/>
            <a:ext cx="4005072" cy="289657"/>
          </a:xfrm>
        </p:spPr>
        <p:txBody>
          <a:bodyPr>
            <a:noAutofit/>
          </a:bodyPr>
          <a:lstStyle>
            <a:lvl1pPr marL="0" indent="0">
              <a:spcBef>
                <a:spcPts val="300"/>
              </a:spcBef>
              <a:buFontTx/>
              <a:buNone/>
              <a:defRPr sz="1200" b="1" baseline="0">
                <a:solidFill>
                  <a:schemeClr val="accent4"/>
                </a:solidFill>
              </a:defRPr>
            </a:lvl1pPr>
          </a:lstStyle>
          <a:p>
            <a:pPr lvl="0"/>
            <a:r>
              <a:rPr lang="en-US" smtClean="0"/>
              <a:t>Relevant Experience Header Goes Here</a:t>
            </a:r>
            <a:endParaRPr lang="en-US"/>
          </a:p>
        </p:txBody>
      </p:sp>
      <p:sp>
        <p:nvSpPr>
          <p:cNvPr id="36" name="Text Placeholder 10"/>
          <p:cNvSpPr>
            <a:spLocks noGrp="1"/>
          </p:cNvSpPr>
          <p:nvPr>
            <p:ph type="body" sz="quarter" idx="47" hasCustomPrompt="1"/>
          </p:nvPr>
        </p:nvSpPr>
        <p:spPr>
          <a:xfrm>
            <a:off x="4708552" y="3473786"/>
            <a:ext cx="4005072" cy="289657"/>
          </a:xfrm>
        </p:spPr>
        <p:txBody>
          <a:bodyPr>
            <a:noAutofit/>
          </a:bodyPr>
          <a:lstStyle>
            <a:lvl1pPr marL="0" indent="0">
              <a:spcBef>
                <a:spcPts val="300"/>
              </a:spcBef>
              <a:buFontTx/>
              <a:buNone/>
              <a:defRPr sz="1200" b="1" baseline="0">
                <a:solidFill>
                  <a:schemeClr val="accent4"/>
                </a:solidFill>
              </a:defRPr>
            </a:lvl1pPr>
          </a:lstStyle>
          <a:p>
            <a:pPr lvl="0"/>
            <a:r>
              <a:rPr lang="en-US" dirty="0" smtClean="0"/>
              <a:t>Relevant Experience Header Goes Here</a:t>
            </a:r>
            <a:endParaRPr lang="en-US" dirty="0"/>
          </a:p>
        </p:txBody>
      </p:sp>
      <p:sp>
        <p:nvSpPr>
          <p:cNvPr id="39" name="Text Placeholder 38"/>
          <p:cNvSpPr>
            <a:spLocks noGrp="1"/>
          </p:cNvSpPr>
          <p:nvPr>
            <p:ph type="body" sz="quarter" idx="49" hasCustomPrompt="1"/>
          </p:nvPr>
        </p:nvSpPr>
        <p:spPr>
          <a:xfrm>
            <a:off x="539496" y="3752587"/>
            <a:ext cx="4005072" cy="844315"/>
          </a:xfrm>
        </p:spPr>
        <p:txBody>
          <a:bodyPr/>
          <a:lstStyle>
            <a:lvl1pPr marL="164592" indent="-164592">
              <a:lnSpc>
                <a:spcPct val="100000"/>
              </a:lnSpc>
              <a:spcBef>
                <a:spcPts val="300"/>
              </a:spcBef>
              <a:spcAft>
                <a:spcPct val="0"/>
              </a:spcAft>
              <a:buClr>
                <a:srgbClr val="40A4C5"/>
              </a:buClr>
              <a:buSzTx/>
              <a:buFont typeface="Arial" pitchFamily="34" charset="0"/>
              <a:buChar char="•"/>
              <a:defRPr sz="1100">
                <a:solidFill>
                  <a:schemeClr val="tx1"/>
                </a:solidFill>
              </a:defRPr>
            </a:lvl1pPr>
            <a:lvl2pPr marL="401638" indent="-227013">
              <a:spcBef>
                <a:spcPts val="300"/>
              </a:spcBef>
              <a:buSzTx/>
              <a:buFont typeface="Verdana" pitchFamily="34" charset="0"/>
              <a:buChar char="−"/>
              <a:defRPr sz="1000" b="0">
                <a:solidFill>
                  <a:schemeClr val="tx1"/>
                </a:solidFill>
              </a:defRPr>
            </a:lvl2pPr>
            <a:lvl3pPr marL="687388" indent="-163513">
              <a:spcBef>
                <a:spcPts val="300"/>
              </a:spcBef>
              <a:buFont typeface="Courier New" pitchFamily="49" charset="0"/>
              <a:buChar char="o"/>
              <a:defRPr sz="900" baseline="0">
                <a:solidFill>
                  <a:schemeClr val="tx1"/>
                </a:solidFill>
              </a:defRPr>
            </a:lvl3pPr>
            <a:lvl4pPr>
              <a:buFont typeface="Arial" pitchFamily="34" charset="0"/>
              <a:buChar char="•"/>
              <a:defRPr/>
            </a:lvl4pPr>
            <a:lvl5pPr>
              <a:buFont typeface="Arial" pitchFamily="34" charset="0"/>
              <a:buChar char="•"/>
              <a:defRPr/>
            </a:lvl5pPr>
          </a:lstStyle>
          <a:p>
            <a:pPr lvl="0"/>
            <a:r>
              <a:rPr lang="en-US" smtClean="0"/>
              <a:t>Sample Bullet Copy</a:t>
            </a:r>
          </a:p>
          <a:p>
            <a:pPr lvl="1"/>
            <a:r>
              <a:rPr lang="en-US" smtClean="0"/>
              <a:t>Sample Bullet Copy Line 2</a:t>
            </a:r>
          </a:p>
          <a:p>
            <a:pPr lvl="2"/>
            <a:r>
              <a:rPr lang="en-US" smtClean="0"/>
              <a:t>Sample Bullet Copy Line 3</a:t>
            </a:r>
            <a:endParaRPr lang="en-US"/>
          </a:p>
        </p:txBody>
      </p:sp>
      <p:sp>
        <p:nvSpPr>
          <p:cNvPr id="22" name="Text Placeholder 46"/>
          <p:cNvSpPr>
            <a:spLocks noGrp="1"/>
          </p:cNvSpPr>
          <p:nvPr>
            <p:ph type="body" sz="quarter" idx="43" hasCustomPrompt="1"/>
          </p:nvPr>
        </p:nvSpPr>
        <p:spPr>
          <a:xfrm>
            <a:off x="539496" y="2312239"/>
            <a:ext cx="4005072" cy="1098554"/>
          </a:xfrm>
        </p:spPr>
        <p:txBody>
          <a:bodyPr/>
          <a:lstStyle>
            <a:lvl1pPr marL="0" indent="-164592">
              <a:spcBef>
                <a:spcPts val="700"/>
              </a:spcBef>
              <a:spcAft>
                <a:spcPct val="0"/>
              </a:spcAft>
              <a:defRPr sz="1100">
                <a:solidFill>
                  <a:schemeClr val="tx1"/>
                </a:solidFill>
              </a:defRPr>
            </a:lvl1pPr>
            <a:lvl2pPr marL="401638" indent="-223838">
              <a:spcBef>
                <a:spcPts val="300"/>
              </a:spcBef>
              <a:defRPr sz="1100" b="0">
                <a:solidFill>
                  <a:schemeClr val="tx1"/>
                </a:solidFill>
              </a:defRPr>
            </a:lvl2pPr>
            <a:lvl3pPr marL="512763" indent="-168275">
              <a:spcBef>
                <a:spcPts val="300"/>
              </a:spcBef>
              <a:defRPr sz="900" baseline="0">
                <a:solidFill>
                  <a:schemeClr val="tx1"/>
                </a:solidFill>
              </a:defRPr>
            </a:lvl3pPr>
          </a:lstStyle>
          <a:p>
            <a:pPr lvl="0"/>
            <a:r>
              <a:rPr lang="en-US" smtClean="0"/>
              <a:t>Bio text to go here</a:t>
            </a:r>
          </a:p>
          <a:p>
            <a:pPr lvl="1"/>
            <a:r>
              <a:rPr lang="en-US" smtClean="0"/>
              <a:t>Bullet 2</a:t>
            </a:r>
          </a:p>
          <a:p>
            <a:pPr lvl="2"/>
            <a:r>
              <a:rPr lang="en-US" smtClean="0"/>
              <a:t>Bullet 3</a:t>
            </a:r>
          </a:p>
        </p:txBody>
      </p:sp>
      <p:sp>
        <p:nvSpPr>
          <p:cNvPr id="2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26" name="Picture Placeholder 8"/>
          <p:cNvSpPr>
            <a:spLocks noGrp="1"/>
          </p:cNvSpPr>
          <p:nvPr>
            <p:ph type="pic" sz="quarter" idx="13" hasCustomPrompt="1"/>
          </p:nvPr>
        </p:nvSpPr>
        <p:spPr>
          <a:xfrm>
            <a:off x="640080" y="1161550"/>
            <a:ext cx="1207008" cy="1052991"/>
          </a:xfrm>
          <a:solidFill>
            <a:schemeClr val="accent6"/>
          </a:solidFill>
        </p:spPr>
        <p:txBody>
          <a:bodyPr>
            <a:normAutofit/>
          </a:bodyPr>
          <a:lstStyle>
            <a:lvl1pPr marL="0" indent="0" algn="ctr">
              <a:spcBef>
                <a:spcPts val="300"/>
              </a:spcBef>
              <a:buFontTx/>
              <a:buNone/>
              <a:defRPr sz="1000">
                <a:solidFill>
                  <a:schemeClr val="accent1"/>
                </a:solidFill>
              </a:defRPr>
            </a:lvl1pPr>
          </a:lstStyle>
          <a:p>
            <a:r>
              <a:rPr lang="en-US" dirty="0" smtClean="0"/>
              <a:t>Insert Image</a:t>
            </a:r>
          </a:p>
          <a:p>
            <a:r>
              <a:rPr lang="en-US" dirty="0" smtClean="0"/>
              <a:t>Here</a:t>
            </a:r>
            <a:endParaRPr lang="en-US" dirty="0"/>
          </a:p>
        </p:txBody>
      </p:sp>
      <p:sp>
        <p:nvSpPr>
          <p:cNvPr id="27" name="Text Placeholder 10"/>
          <p:cNvSpPr>
            <a:spLocks noGrp="1"/>
          </p:cNvSpPr>
          <p:nvPr>
            <p:ph type="body" sz="quarter" idx="14" hasCustomPrompt="1"/>
          </p:nvPr>
        </p:nvSpPr>
        <p:spPr>
          <a:xfrm>
            <a:off x="1892808" y="1124634"/>
            <a:ext cx="2642616" cy="275736"/>
          </a:xfrm>
        </p:spPr>
        <p:txBody>
          <a:bodyPr>
            <a:noAutofit/>
          </a:bodyPr>
          <a:lstStyle>
            <a:lvl1pPr marL="0" indent="0">
              <a:spcBef>
                <a:spcPts val="300"/>
              </a:spcBef>
              <a:buFontTx/>
              <a:buNone/>
              <a:defRPr sz="1400" b="1" baseline="0">
                <a:solidFill>
                  <a:schemeClr val="accent4"/>
                </a:solidFill>
              </a:defRPr>
            </a:lvl1pPr>
          </a:lstStyle>
          <a:p>
            <a:pPr lvl="0"/>
            <a:r>
              <a:rPr lang="en-US" dirty="0" smtClean="0"/>
              <a:t>First, Last Name</a:t>
            </a:r>
            <a:endParaRPr lang="en-US" dirty="0"/>
          </a:p>
        </p:txBody>
      </p:sp>
      <p:sp>
        <p:nvSpPr>
          <p:cNvPr id="43" name="Text Placeholder 46"/>
          <p:cNvSpPr>
            <a:spLocks noGrp="1"/>
          </p:cNvSpPr>
          <p:nvPr>
            <p:ph type="body" sz="quarter" idx="69" hasCustomPrompt="1"/>
          </p:nvPr>
        </p:nvSpPr>
        <p:spPr>
          <a:xfrm>
            <a:off x="4708552" y="2312239"/>
            <a:ext cx="4005072" cy="1098554"/>
          </a:xfrm>
        </p:spPr>
        <p:txBody>
          <a:bodyPr/>
          <a:lstStyle>
            <a:lvl1pPr marL="0" indent="-164592">
              <a:spcBef>
                <a:spcPts val="700"/>
              </a:spcBef>
              <a:spcAft>
                <a:spcPct val="0"/>
              </a:spcAft>
              <a:defRPr sz="1100">
                <a:solidFill>
                  <a:schemeClr val="tx1"/>
                </a:solidFill>
              </a:defRPr>
            </a:lvl1pPr>
            <a:lvl2pPr marL="401638" indent="-223838">
              <a:spcBef>
                <a:spcPts val="300"/>
              </a:spcBef>
              <a:defRPr sz="1100" b="0">
                <a:solidFill>
                  <a:schemeClr val="tx1"/>
                </a:solidFill>
              </a:defRPr>
            </a:lvl2pPr>
            <a:lvl3pPr marL="512763" indent="-168275">
              <a:spcBef>
                <a:spcPts val="300"/>
              </a:spcBef>
              <a:defRPr sz="900" baseline="0">
                <a:solidFill>
                  <a:schemeClr val="tx1"/>
                </a:solidFill>
              </a:defRPr>
            </a:lvl3pPr>
          </a:lstStyle>
          <a:p>
            <a:pPr lvl="0"/>
            <a:r>
              <a:rPr lang="en-US" smtClean="0"/>
              <a:t>Bio text to go here</a:t>
            </a:r>
          </a:p>
          <a:p>
            <a:pPr lvl="1"/>
            <a:r>
              <a:rPr lang="en-US" smtClean="0"/>
              <a:t>Bullet 2</a:t>
            </a:r>
          </a:p>
          <a:p>
            <a:pPr lvl="2"/>
            <a:r>
              <a:rPr lang="en-US" smtClean="0"/>
              <a:t>Bullet 3</a:t>
            </a:r>
          </a:p>
        </p:txBody>
      </p:sp>
      <p:sp>
        <p:nvSpPr>
          <p:cNvPr id="44" name="Text Placeholder 38"/>
          <p:cNvSpPr>
            <a:spLocks noGrp="1"/>
          </p:cNvSpPr>
          <p:nvPr>
            <p:ph type="body" sz="quarter" idx="70" hasCustomPrompt="1"/>
          </p:nvPr>
        </p:nvSpPr>
        <p:spPr>
          <a:xfrm>
            <a:off x="4708552" y="3752587"/>
            <a:ext cx="4005072" cy="844315"/>
          </a:xfrm>
        </p:spPr>
        <p:txBody>
          <a:bodyPr/>
          <a:lstStyle>
            <a:lvl1pPr marL="164592" indent="-164592">
              <a:lnSpc>
                <a:spcPct val="100000"/>
              </a:lnSpc>
              <a:spcBef>
                <a:spcPts val="300"/>
              </a:spcBef>
              <a:spcAft>
                <a:spcPct val="0"/>
              </a:spcAft>
              <a:buClr>
                <a:srgbClr val="40A4C5"/>
              </a:buClr>
              <a:buSzTx/>
              <a:buFont typeface="Arial" pitchFamily="34" charset="0"/>
              <a:buChar char="•"/>
              <a:defRPr sz="1100">
                <a:solidFill>
                  <a:schemeClr val="tx1"/>
                </a:solidFill>
              </a:defRPr>
            </a:lvl1pPr>
            <a:lvl2pPr marL="401638" indent="-227013">
              <a:spcBef>
                <a:spcPts val="300"/>
              </a:spcBef>
              <a:buSzTx/>
              <a:buFont typeface="Verdana" pitchFamily="34" charset="0"/>
              <a:buChar char="−"/>
              <a:defRPr sz="1000" b="0">
                <a:solidFill>
                  <a:schemeClr val="tx1"/>
                </a:solidFill>
              </a:defRPr>
            </a:lvl2pPr>
            <a:lvl3pPr marL="687388" indent="-163513">
              <a:spcBef>
                <a:spcPts val="300"/>
              </a:spcBef>
              <a:buFont typeface="Courier New" pitchFamily="49" charset="0"/>
              <a:buChar char="o"/>
              <a:defRPr sz="900" baseline="0">
                <a:solidFill>
                  <a:schemeClr val="tx1"/>
                </a:solidFill>
              </a:defRPr>
            </a:lvl3pPr>
            <a:lvl4pPr>
              <a:buFont typeface="Arial" pitchFamily="34" charset="0"/>
              <a:buChar char="•"/>
              <a:defRPr/>
            </a:lvl4pPr>
            <a:lvl5pPr>
              <a:buFont typeface="Arial" pitchFamily="34" charset="0"/>
              <a:buChar char="•"/>
              <a:defRPr/>
            </a:lvl5pPr>
          </a:lstStyle>
          <a:p>
            <a:pPr lvl="0"/>
            <a:r>
              <a:rPr lang="en-US" smtClean="0"/>
              <a:t>Sample Bullet Copy</a:t>
            </a:r>
          </a:p>
          <a:p>
            <a:pPr lvl="1"/>
            <a:r>
              <a:rPr lang="en-US" smtClean="0"/>
              <a:t>Sample Bullet Copy Line 2</a:t>
            </a:r>
          </a:p>
          <a:p>
            <a:pPr lvl="2"/>
            <a:r>
              <a:rPr lang="en-US" smtClean="0"/>
              <a:t>Sample Bullet Copy Line 3</a:t>
            </a:r>
            <a:endParaRPr lang="en-US"/>
          </a:p>
        </p:txBody>
      </p:sp>
      <p:sp>
        <p:nvSpPr>
          <p:cNvPr id="45" name="Text Placeholder 10"/>
          <p:cNvSpPr>
            <a:spLocks noGrp="1"/>
          </p:cNvSpPr>
          <p:nvPr>
            <p:ph type="body" sz="quarter" idx="17" hasCustomPrompt="1"/>
          </p:nvPr>
        </p:nvSpPr>
        <p:spPr>
          <a:xfrm>
            <a:off x="1888774" y="1454651"/>
            <a:ext cx="2646650" cy="759891"/>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dirty="0" smtClean="0"/>
              <a:t>Title, Location, Area of Specialty, Email, Phone</a:t>
            </a:r>
            <a:endParaRPr lang="en-US" dirty="0"/>
          </a:p>
        </p:txBody>
      </p:sp>
      <p:cxnSp>
        <p:nvCxnSpPr>
          <p:cNvPr id="46" name="Straight Connector 45"/>
          <p:cNvCxnSpPr/>
          <p:nvPr userDrawn="1"/>
        </p:nvCxnSpPr>
        <p:spPr>
          <a:xfrm flipV="1">
            <a:off x="4602530" y="1118129"/>
            <a:ext cx="21710" cy="3256673"/>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
        <p:nvSpPr>
          <p:cNvPr id="47" name="Picture Placeholder 8"/>
          <p:cNvSpPr>
            <a:spLocks noGrp="1"/>
          </p:cNvSpPr>
          <p:nvPr>
            <p:ph type="pic" sz="quarter" idx="71" hasCustomPrompt="1"/>
          </p:nvPr>
        </p:nvSpPr>
        <p:spPr>
          <a:xfrm>
            <a:off x="4699858" y="1161550"/>
            <a:ext cx="1207008" cy="1052991"/>
          </a:xfrm>
          <a:solidFill>
            <a:schemeClr val="accent6"/>
          </a:solidFill>
        </p:spPr>
        <p:txBody>
          <a:bodyPr>
            <a:normAutofit/>
          </a:bodyPr>
          <a:lstStyle>
            <a:lvl1pPr marL="0" indent="0" algn="ctr">
              <a:spcBef>
                <a:spcPts val="300"/>
              </a:spcBef>
              <a:buFontTx/>
              <a:buNone/>
              <a:defRPr sz="1000">
                <a:solidFill>
                  <a:schemeClr val="accent1"/>
                </a:solidFill>
              </a:defRPr>
            </a:lvl1pPr>
          </a:lstStyle>
          <a:p>
            <a:r>
              <a:rPr lang="en-US" dirty="0" smtClean="0"/>
              <a:t>Insert Image</a:t>
            </a:r>
          </a:p>
          <a:p>
            <a:r>
              <a:rPr lang="en-US" dirty="0" smtClean="0"/>
              <a:t>Here</a:t>
            </a:r>
            <a:endParaRPr lang="en-US" dirty="0"/>
          </a:p>
        </p:txBody>
      </p:sp>
      <p:sp>
        <p:nvSpPr>
          <p:cNvPr id="48" name="Text Placeholder 10"/>
          <p:cNvSpPr>
            <a:spLocks noGrp="1"/>
          </p:cNvSpPr>
          <p:nvPr>
            <p:ph type="body" sz="quarter" idx="72" hasCustomPrompt="1"/>
          </p:nvPr>
        </p:nvSpPr>
        <p:spPr>
          <a:xfrm>
            <a:off x="5952586" y="1124634"/>
            <a:ext cx="2642616" cy="275736"/>
          </a:xfrm>
        </p:spPr>
        <p:txBody>
          <a:bodyPr>
            <a:noAutofit/>
          </a:bodyPr>
          <a:lstStyle>
            <a:lvl1pPr marL="0" indent="0">
              <a:spcBef>
                <a:spcPts val="300"/>
              </a:spcBef>
              <a:buFontTx/>
              <a:buNone/>
              <a:defRPr sz="1400" b="1" baseline="0">
                <a:solidFill>
                  <a:schemeClr val="accent4"/>
                </a:solidFill>
              </a:defRPr>
            </a:lvl1pPr>
          </a:lstStyle>
          <a:p>
            <a:pPr lvl="0"/>
            <a:r>
              <a:rPr lang="en-US" dirty="0" smtClean="0"/>
              <a:t>First, Last Name</a:t>
            </a:r>
            <a:endParaRPr lang="en-US" dirty="0"/>
          </a:p>
        </p:txBody>
      </p:sp>
      <p:sp>
        <p:nvSpPr>
          <p:cNvPr id="49" name="Text Placeholder 10"/>
          <p:cNvSpPr>
            <a:spLocks noGrp="1"/>
          </p:cNvSpPr>
          <p:nvPr>
            <p:ph type="body" sz="quarter" idx="73" hasCustomPrompt="1"/>
          </p:nvPr>
        </p:nvSpPr>
        <p:spPr>
          <a:xfrm>
            <a:off x="5948552" y="1454651"/>
            <a:ext cx="2646650" cy="759891"/>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dirty="0" smtClean="0"/>
              <a:t>Title, Location, Area of Specialty, Email, Phone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352" y="185337"/>
            <a:ext cx="8193024" cy="7756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0352" y="1201262"/>
            <a:ext cx="8193024" cy="3227818"/>
          </a:xfrm>
          <a:prstGeom prst="rect">
            <a:avLst/>
          </a:prstGeom>
        </p:spPr>
        <p:txBody>
          <a:bodyPr vert="horz" lIns="91440" tIns="45720" rIns="91440" bIns="45720" rtlCol="0">
            <a:normAutofit/>
          </a:bodyPr>
          <a:lstStyle/>
          <a:p>
            <a:pPr lvl="0"/>
            <a:r>
              <a:rPr lang="en-US" dirty="0" smtClean="0"/>
              <a:t>Body copy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121408" y="4784453"/>
            <a:ext cx="6184392"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smtClean="0"/>
              <a:t>Product Stewardship Coalition - August 2, 2022</a:t>
            </a:r>
            <a:endParaRPr lang="en-US"/>
          </a:p>
        </p:txBody>
      </p:sp>
      <p:sp>
        <p:nvSpPr>
          <p:cNvPr id="12"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6" name="Rectangle 5"/>
          <p:cNvSpPr/>
          <p:nvPr userDrawn="1"/>
        </p:nvSpPr>
        <p:spPr>
          <a:xfrm>
            <a:off x="1" y="0"/>
            <a:ext cx="205431" cy="514826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EW_BD_logo.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6443" y="4593533"/>
            <a:ext cx="1269935" cy="4315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62" r:id="rId8"/>
    <p:sldLayoutId id="2147483663" r:id="rId9"/>
    <p:sldLayoutId id="2147483664" r:id="rId10"/>
    <p:sldLayoutId id="2147483655" r:id="rId11"/>
    <p:sldLayoutId id="2147483665" r:id="rId12"/>
    <p:sldLayoutId id="2147483666" r:id="rId13"/>
    <p:sldLayoutId id="2147483667" r:id="rId14"/>
    <p:sldLayoutId id="2147483670" r:id="rId15"/>
    <p:sldLayoutId id="2147483669" r:id="rId16"/>
    <p:sldLayoutId id="2147483668" r:id="rId17"/>
    <p:sldLayoutId id="2147483659" r:id="rId1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rgbClr val="1F80AE"/>
          </a:solidFill>
          <a:latin typeface="Verdana" pitchFamily="34" charset="0"/>
          <a:ea typeface="Verdana" pitchFamily="34" charset="0"/>
          <a:cs typeface="Verdana" pitchFamily="34" charset="0"/>
        </a:defRPr>
      </a:lvl1pPr>
    </p:titleStyle>
    <p:bodyStyle>
      <a:lvl1pPr marL="347472" indent="-347472" algn="l" defTabSz="914400" rtl="0" eaLnBrk="1" latinLnBrk="0" hangingPunct="1">
        <a:lnSpc>
          <a:spcPct val="100000"/>
        </a:lnSpc>
        <a:spcBef>
          <a:spcPts val="900"/>
        </a:spcBef>
        <a:spcAft>
          <a:spcPct val="0"/>
        </a:spcAft>
        <a:buClr>
          <a:schemeClr val="accent1"/>
        </a:buClr>
        <a:buSzTx/>
        <a:buFont typeface="Arial" pitchFamily="34" charset="0"/>
        <a:buChar char="•"/>
        <a:defRPr sz="2600" kern="1200" baseline="0">
          <a:solidFill>
            <a:schemeClr val="tx1"/>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hyperlink" Target="mailto:mduvall@bdlaw.com" TargetMode="External"/><Relationship Id="rId2" Type="http://schemas.openxmlformats.org/officeDocument/2006/relationships/image" Target="../media/image15.jpeg"/><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fontScale="92500" lnSpcReduction="10000"/>
          </a:bodyPr>
          <a:lstStyle/>
          <a:p>
            <a:endParaRPr lang="en-US" dirty="0"/>
          </a:p>
        </p:txBody>
      </p:sp>
      <p:sp>
        <p:nvSpPr>
          <p:cNvPr id="33" name="Text Placeholder 32"/>
          <p:cNvSpPr>
            <a:spLocks noGrp="1"/>
          </p:cNvSpPr>
          <p:nvPr>
            <p:ph type="body" sz="quarter" idx="12"/>
          </p:nvPr>
        </p:nvSpPr>
        <p:spPr>
          <a:xfrm>
            <a:off x="533400" y="2532574"/>
            <a:ext cx="8183880" cy="377539"/>
          </a:xfrm>
        </p:spPr>
        <p:txBody>
          <a:bodyPr>
            <a:normAutofit fontScale="77500" lnSpcReduction="20000"/>
          </a:bodyPr>
          <a:lstStyle/>
          <a:p>
            <a:r>
              <a:rPr lang="en-US" dirty="0" smtClean="0"/>
              <a:t>Product Safety Coalition</a:t>
            </a:r>
            <a:endParaRPr lang="en-US" dirty="0"/>
          </a:p>
        </p:txBody>
      </p:sp>
      <p:sp>
        <p:nvSpPr>
          <p:cNvPr id="34" name="Text Placeholder 33"/>
          <p:cNvSpPr>
            <a:spLocks noGrp="1"/>
          </p:cNvSpPr>
          <p:nvPr>
            <p:ph type="body" sz="quarter" idx="13"/>
          </p:nvPr>
        </p:nvSpPr>
        <p:spPr>
          <a:xfrm>
            <a:off x="530352" y="1516650"/>
            <a:ext cx="8183880" cy="892366"/>
          </a:xfrm>
        </p:spPr>
        <p:txBody>
          <a:bodyPr/>
          <a:lstStyle/>
          <a:p>
            <a:r>
              <a:rPr lang="en-US" sz="2800" dirty="0" smtClean="0"/>
              <a:t>Worker Protection:  TSCA vs. OSHA</a:t>
            </a:r>
            <a:endParaRPr lang="en-US" sz="2800" dirty="0"/>
          </a:p>
        </p:txBody>
      </p:sp>
      <p:sp>
        <p:nvSpPr>
          <p:cNvPr id="36" name="Text Placeholder 35"/>
          <p:cNvSpPr>
            <a:spLocks noGrp="1"/>
          </p:cNvSpPr>
          <p:nvPr>
            <p:ph type="body" sz="quarter" idx="15"/>
          </p:nvPr>
        </p:nvSpPr>
        <p:spPr>
          <a:xfrm>
            <a:off x="533400" y="3794345"/>
            <a:ext cx="8153400" cy="253981"/>
          </a:xfrm>
        </p:spPr>
        <p:txBody>
          <a:bodyPr>
            <a:normAutofit fontScale="70000" lnSpcReduction="20000"/>
          </a:bodyPr>
          <a:lstStyle/>
          <a:p>
            <a:r>
              <a:rPr lang="en-US" dirty="0" smtClean="0"/>
              <a:t>August 2, 2022</a:t>
            </a:r>
            <a:endParaRPr lang="en-US" dirty="0"/>
          </a:p>
        </p:txBody>
      </p:sp>
      <p:sp>
        <p:nvSpPr>
          <p:cNvPr id="2" name="Text Placeholder 1"/>
          <p:cNvSpPr>
            <a:spLocks noGrp="1"/>
          </p:cNvSpPr>
          <p:nvPr>
            <p:ph type="body" sz="quarter" idx="14"/>
          </p:nvPr>
        </p:nvSpPr>
        <p:spPr>
          <a:xfrm>
            <a:off x="530352" y="3013605"/>
            <a:ext cx="8376581" cy="677248"/>
          </a:xfrm>
        </p:spPr>
        <p:txBody>
          <a:bodyPr/>
          <a:lstStyle/>
          <a:p>
            <a:pPr>
              <a:spcBef>
                <a:spcPct val="0"/>
              </a:spcBef>
            </a:pPr>
            <a:r>
              <a:rPr lang="en-US" dirty="0" smtClean="0"/>
              <a:t>Mark Duvall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TSCA § 9(a)</a:t>
            </a:r>
            <a:endParaRPr lang="en-US" dirty="0"/>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10</a:t>
            </a:fld>
            <a:endParaRPr lang="en-US"/>
          </a:p>
        </p:txBody>
      </p:sp>
      <p:sp>
        <p:nvSpPr>
          <p:cNvPr id="12" name="Title 5"/>
          <p:cNvSpPr txBox="1">
            <a:spLocks/>
          </p:cNvSpPr>
          <p:nvPr/>
        </p:nvSpPr>
        <p:spPr>
          <a:xfrm>
            <a:off x="530352" y="722217"/>
            <a:ext cx="8193024" cy="4977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endParaRPr lang="en-US" sz="2400" i="1" dirty="0">
              <a:solidFill>
                <a:schemeClr val="tx2"/>
              </a:solidFill>
            </a:endParaRPr>
          </a:p>
        </p:txBody>
      </p:sp>
      <p:sp>
        <p:nvSpPr>
          <p:cNvPr id="13" name="Rectangle 12"/>
          <p:cNvSpPr/>
          <p:nvPr/>
        </p:nvSpPr>
        <p:spPr>
          <a:xfrm>
            <a:off x="618008" y="1839444"/>
            <a:ext cx="8105368" cy="1951606"/>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tx1"/>
                </a:solidFill>
              </a:rPr>
              <a:t>Preamble suggests that </a:t>
            </a:r>
            <a:r>
              <a:rPr lang="en-US" sz="2000" b="1" dirty="0">
                <a:solidFill>
                  <a:schemeClr val="tx1"/>
                </a:solidFill>
              </a:rPr>
              <a:t>EPA will likely conclude OSHA can never manage the risks of a chemical reviewed by EPA in a risk evaluation adequately</a:t>
            </a:r>
            <a:r>
              <a:rPr lang="en-US" sz="2000" dirty="0">
                <a:solidFill>
                  <a:schemeClr val="tx1"/>
                </a:solidFill>
              </a:rPr>
              <a:t>.</a:t>
            </a:r>
          </a:p>
        </p:txBody>
      </p:sp>
      <p:sp>
        <p:nvSpPr>
          <p:cNvPr id="9" name="Content Placeholder 8"/>
          <p:cNvSpPr>
            <a:spLocks noGrp="1"/>
          </p:cNvSpPr>
          <p:nvPr>
            <p:ph sz="quarter" idx="1"/>
          </p:nvPr>
        </p:nvSpPr>
        <p:spPr>
          <a:xfrm>
            <a:off x="618008" y="1465568"/>
            <a:ext cx="4778155" cy="572470"/>
          </a:xfrm>
        </p:spPr>
        <p:txBody>
          <a:bodyPr>
            <a:normAutofit/>
          </a:bodyPr>
          <a:lstStyle/>
          <a:p>
            <a:pPr marL="0" indent="0">
              <a:buNone/>
            </a:pPr>
            <a:r>
              <a:rPr lang="nn-NO" sz="2000" dirty="0" smtClean="0"/>
              <a:t>Proposed Asbestos Rule Preamble...</a:t>
            </a:r>
          </a:p>
        </p:txBody>
      </p:sp>
    </p:spTree>
    <p:extLst>
      <p:ext uri="{BB962C8B-B14F-4D97-AF65-F5344CB8AC3E}">
        <p14:creationId xmlns:p14="http://schemas.microsoft.com/office/powerpoint/2010/main" val="2652049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lvl="0"/>
            <a:r>
              <a:rPr lang="en-US" dirty="0" smtClean="0"/>
              <a:t>TSCA § 9(d): </a:t>
            </a:r>
            <a:r>
              <a:rPr lang="en-US" i="1" dirty="0" smtClean="0">
                <a:solidFill>
                  <a:schemeClr val="tx2"/>
                </a:solidFill>
              </a:rPr>
              <a:t>Coordination</a:t>
            </a:r>
            <a:r>
              <a:rPr lang="en-US" dirty="0" smtClean="0"/>
              <a:t> </a:t>
            </a:r>
            <a:endParaRPr lang="en-US" dirty="0"/>
          </a:p>
        </p:txBody>
      </p:sp>
      <p:graphicFrame>
        <p:nvGraphicFramePr>
          <p:cNvPr id="19" name="Content Placeholder 18"/>
          <p:cNvGraphicFramePr>
            <a:graphicFrameLocks noGrp="1"/>
          </p:cNvGraphicFramePr>
          <p:nvPr>
            <p:ph sz="quarter" idx="1"/>
            <p:extLst>
              <p:ext uri="{D42A27DB-BD31-4B8C-83A1-F6EECF244321}">
                <p14:modId xmlns:p14="http://schemas.microsoft.com/office/powerpoint/2010/main" val="377579528"/>
              </p:ext>
            </p:extLst>
          </p:nvPr>
        </p:nvGraphicFramePr>
        <p:xfrm>
          <a:off x="530352" y="1201262"/>
          <a:ext cx="8193024" cy="320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8"/>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11</a:t>
            </a:fld>
            <a:endParaRPr lang="en-US"/>
          </a:p>
        </p:txBody>
      </p:sp>
    </p:spTree>
    <p:extLst>
      <p:ext uri="{BB962C8B-B14F-4D97-AF65-F5344CB8AC3E}">
        <p14:creationId xmlns:p14="http://schemas.microsoft.com/office/powerpoint/2010/main" val="3244464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TSCA PMNs</a:t>
            </a:r>
            <a:endParaRPr lang="en-US" dirty="0"/>
          </a:p>
        </p:txBody>
      </p:sp>
      <p:pic>
        <p:nvPicPr>
          <p:cNvPr id="19" name="Picture Placeholder 18"/>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0206" r="20206"/>
          <a:stretch>
            <a:fillRect/>
          </a:stretch>
        </p:blipFill>
        <p:spPr/>
      </p:pic>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12</a:t>
            </a:fld>
            <a:endParaRPr lang="en-US"/>
          </a:p>
        </p:txBody>
      </p:sp>
      <p:sp>
        <p:nvSpPr>
          <p:cNvPr id="2" name="Content Placeholder 1"/>
          <p:cNvSpPr>
            <a:spLocks noGrp="1"/>
          </p:cNvSpPr>
          <p:nvPr>
            <p:ph sz="quarter" idx="13"/>
          </p:nvPr>
        </p:nvSpPr>
        <p:spPr/>
        <p:txBody>
          <a:bodyPr/>
          <a:lstStyle/>
          <a:p>
            <a:r>
              <a:rPr lang="en-US" dirty="0" smtClean="0"/>
              <a:t>To add a new chemical to TSCA Inventory – PMN</a:t>
            </a:r>
          </a:p>
          <a:p>
            <a:r>
              <a:rPr lang="en-US" dirty="0" smtClean="0"/>
              <a:t>EPA review:  “may present/ not likely to present an unreasonable risk </a:t>
            </a:r>
            <a:r>
              <a:rPr lang="en-US" b="1" dirty="0" smtClean="0"/>
              <a:t>under the conditions of use</a:t>
            </a:r>
            <a:r>
              <a:rPr lang="en-US" dirty="0" smtClean="0"/>
              <a:t>”</a:t>
            </a:r>
            <a:endParaRPr lang="en-US" dirty="0"/>
          </a:p>
        </p:txBody>
      </p:sp>
    </p:spTree>
    <p:extLst>
      <p:ext uri="{BB962C8B-B14F-4D97-AF65-F5344CB8AC3E}">
        <p14:creationId xmlns:p14="http://schemas.microsoft.com/office/powerpoint/2010/main" val="3608752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Conditions of </a:t>
            </a:r>
            <a:r>
              <a:rPr lang="en-US" dirty="0" smtClean="0"/>
              <a:t>Use</a:t>
            </a:r>
            <a:endParaRPr lang="en-US" dirty="0"/>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13</a:t>
            </a:fld>
            <a:endParaRPr lang="en-US"/>
          </a:p>
        </p:txBody>
      </p:sp>
      <p:sp>
        <p:nvSpPr>
          <p:cNvPr id="12" name="Rectangle 11"/>
          <p:cNvSpPr/>
          <p:nvPr/>
        </p:nvSpPr>
        <p:spPr>
          <a:xfrm>
            <a:off x="609600" y="1418362"/>
            <a:ext cx="5748867" cy="54186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t>TSCA § 3(4) defines Conditions of Use as:</a:t>
            </a:r>
          </a:p>
        </p:txBody>
      </p:sp>
      <p:sp>
        <p:nvSpPr>
          <p:cNvPr id="13" name="Rectangle 12"/>
          <p:cNvSpPr/>
          <p:nvPr/>
        </p:nvSpPr>
        <p:spPr>
          <a:xfrm>
            <a:off x="1550416" y="1871765"/>
            <a:ext cx="6807200" cy="191346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1"/>
            <a:r>
              <a:rPr lang="en-US" dirty="0">
                <a:solidFill>
                  <a:schemeClr val="tx1"/>
                </a:solidFill>
              </a:rPr>
              <a:t>“the circumstances, as determined by the Administrator, under which a chemical substance is </a:t>
            </a:r>
            <a:r>
              <a:rPr lang="en-US" b="1" dirty="0">
                <a:solidFill>
                  <a:schemeClr val="tx1"/>
                </a:solidFill>
              </a:rPr>
              <a:t>intended, known, or reasonably foreseen </a:t>
            </a:r>
            <a:r>
              <a:rPr lang="en-US" dirty="0">
                <a:solidFill>
                  <a:schemeClr val="tx1"/>
                </a:solidFill>
              </a:rPr>
              <a:t>to be manufactured, processed, distributed in commerce, used, or disposed of.”</a:t>
            </a:r>
          </a:p>
        </p:txBody>
      </p:sp>
    </p:spTree>
    <p:extLst>
      <p:ext uri="{BB962C8B-B14F-4D97-AF65-F5344CB8AC3E}">
        <p14:creationId xmlns:p14="http://schemas.microsoft.com/office/powerpoint/2010/main" val="145997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t>14</a:t>
            </a:fld>
            <a:endParaRPr lang="en-US"/>
          </a:p>
        </p:txBody>
      </p:sp>
      <p:pic>
        <p:nvPicPr>
          <p:cNvPr id="3" name="Picture 2"/>
          <p:cNvPicPr>
            <a:picLocks noChangeAspect="1"/>
          </p:cNvPicPr>
          <p:nvPr/>
        </p:nvPicPr>
        <p:blipFill>
          <a:blip r:embed="rId2"/>
          <a:stretch>
            <a:fillRect/>
          </a:stretch>
        </p:blipFill>
        <p:spPr>
          <a:xfrm>
            <a:off x="6602516" y="281308"/>
            <a:ext cx="1987411" cy="1652796"/>
          </a:xfrm>
          <a:prstGeom prst="rect">
            <a:avLst/>
          </a:prstGeom>
        </p:spPr>
      </p:pic>
      <p:sp>
        <p:nvSpPr>
          <p:cNvPr id="4" name="Title 3"/>
          <p:cNvSpPr>
            <a:spLocks noGrp="1"/>
          </p:cNvSpPr>
          <p:nvPr>
            <p:ph type="title"/>
          </p:nvPr>
        </p:nvSpPr>
        <p:spPr/>
        <p:txBody>
          <a:bodyPr>
            <a:normAutofit/>
          </a:bodyPr>
          <a:lstStyle/>
          <a:p>
            <a:r>
              <a:rPr lang="en-US" dirty="0" smtClean="0"/>
              <a:t>OSHA: PPE </a:t>
            </a:r>
            <a:endParaRPr lang="en-US" dirty="0"/>
          </a:p>
        </p:txBody>
      </p:sp>
      <p:sp>
        <p:nvSpPr>
          <p:cNvPr id="5" name="Rectangle 4"/>
          <p:cNvSpPr/>
          <p:nvPr/>
        </p:nvSpPr>
        <p:spPr>
          <a:xfrm>
            <a:off x="530352" y="987203"/>
            <a:ext cx="2029968" cy="29295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smtClean="0"/>
              <a:t>29 C.F.R. § 1910.132</a:t>
            </a:r>
            <a:endParaRPr lang="en-US" sz="1200" b="1" dirty="0"/>
          </a:p>
        </p:txBody>
      </p:sp>
      <p:sp>
        <p:nvSpPr>
          <p:cNvPr id="11" name="Rectangle 10"/>
          <p:cNvSpPr/>
          <p:nvPr/>
        </p:nvSpPr>
        <p:spPr>
          <a:xfrm>
            <a:off x="2596896" y="987202"/>
            <a:ext cx="3923722" cy="29295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100" dirty="0">
                <a:solidFill>
                  <a:schemeClr val="tx1"/>
                </a:solidFill>
              </a:rPr>
              <a:t>(d) </a:t>
            </a:r>
            <a:r>
              <a:rPr lang="en-US" sz="1100" i="1" dirty="0">
                <a:solidFill>
                  <a:schemeClr val="tx1"/>
                </a:solidFill>
              </a:rPr>
              <a:t>Hazard assessment and equipment selection.</a:t>
            </a:r>
            <a:endParaRPr lang="en-US" sz="1100" dirty="0">
              <a:solidFill>
                <a:schemeClr val="tx1"/>
              </a:solidFill>
            </a:endParaRPr>
          </a:p>
        </p:txBody>
      </p:sp>
      <p:sp>
        <p:nvSpPr>
          <p:cNvPr id="12" name="Rectangle 11"/>
          <p:cNvSpPr/>
          <p:nvPr/>
        </p:nvSpPr>
        <p:spPr>
          <a:xfrm>
            <a:off x="530352" y="3059018"/>
            <a:ext cx="2029968" cy="29295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29 C.F.R. § 1910.134</a:t>
            </a:r>
          </a:p>
        </p:txBody>
      </p:sp>
      <p:sp>
        <p:nvSpPr>
          <p:cNvPr id="13" name="Rectangle 12"/>
          <p:cNvSpPr/>
          <p:nvPr/>
        </p:nvSpPr>
        <p:spPr>
          <a:xfrm>
            <a:off x="2596896" y="3059017"/>
            <a:ext cx="3923722" cy="29295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100" dirty="0">
                <a:solidFill>
                  <a:schemeClr val="tx1"/>
                </a:solidFill>
              </a:rPr>
              <a:t>(d) </a:t>
            </a:r>
            <a:r>
              <a:rPr lang="en-US" sz="1100" i="1" dirty="0">
                <a:solidFill>
                  <a:schemeClr val="tx1"/>
                </a:solidFill>
              </a:rPr>
              <a:t>Selection of respirators. </a:t>
            </a:r>
          </a:p>
        </p:txBody>
      </p:sp>
      <p:sp>
        <p:nvSpPr>
          <p:cNvPr id="6" name="Rectangle 5"/>
          <p:cNvSpPr/>
          <p:nvPr/>
        </p:nvSpPr>
        <p:spPr>
          <a:xfrm>
            <a:off x="530352" y="3441821"/>
            <a:ext cx="5990266" cy="763051"/>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dirty="0">
                <a:solidFill>
                  <a:schemeClr val="tx1"/>
                </a:solidFill>
              </a:rPr>
              <a:t>This paragraph </a:t>
            </a:r>
            <a:r>
              <a:rPr lang="en-US" sz="1200" b="1" dirty="0">
                <a:solidFill>
                  <a:schemeClr val="tx1"/>
                </a:solidFill>
              </a:rPr>
              <a:t>requires the employer</a:t>
            </a:r>
            <a:r>
              <a:rPr lang="en-US" sz="1200" dirty="0">
                <a:solidFill>
                  <a:schemeClr val="tx1"/>
                </a:solidFill>
              </a:rPr>
              <a:t> to evaluate respiratory hazard(s) in the workplace, identify relevant workplace and user factors, and base respirator selection on these factors. </a:t>
            </a:r>
          </a:p>
        </p:txBody>
      </p:sp>
      <p:sp>
        <p:nvSpPr>
          <p:cNvPr id="14" name="Rectangle 13"/>
          <p:cNvSpPr/>
          <p:nvPr/>
        </p:nvSpPr>
        <p:spPr>
          <a:xfrm>
            <a:off x="530352" y="1370005"/>
            <a:ext cx="2704732" cy="1599165"/>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050" dirty="0" smtClean="0">
                <a:solidFill>
                  <a:schemeClr val="tx1"/>
                </a:solidFill>
              </a:rPr>
              <a:t>(1) The </a:t>
            </a:r>
            <a:r>
              <a:rPr lang="en-US" sz="1050" b="1" dirty="0">
                <a:solidFill>
                  <a:schemeClr val="tx1"/>
                </a:solidFill>
              </a:rPr>
              <a:t>employer</a:t>
            </a:r>
            <a:r>
              <a:rPr lang="en-US" sz="1050" dirty="0">
                <a:solidFill>
                  <a:schemeClr val="tx1"/>
                </a:solidFill>
              </a:rPr>
              <a:t> shall assess the workplace to determine if hazards are present, or are likely to be present, which necessitate the use of personal protective equipment (PPE). </a:t>
            </a:r>
            <a:endParaRPr lang="en-US" sz="1050" dirty="0" smtClean="0">
              <a:solidFill>
                <a:schemeClr val="tx1"/>
              </a:solidFill>
            </a:endParaRPr>
          </a:p>
          <a:p>
            <a:r>
              <a:rPr lang="en-US" sz="1050" dirty="0" smtClean="0">
                <a:solidFill>
                  <a:schemeClr val="tx1"/>
                </a:solidFill>
              </a:rPr>
              <a:t>If </a:t>
            </a:r>
            <a:r>
              <a:rPr lang="en-US" sz="1050" dirty="0">
                <a:solidFill>
                  <a:schemeClr val="tx1"/>
                </a:solidFill>
              </a:rPr>
              <a:t>such hazards are present, or likely to be present, the employer shall:</a:t>
            </a:r>
          </a:p>
        </p:txBody>
      </p:sp>
      <p:sp>
        <p:nvSpPr>
          <p:cNvPr id="15" name="Rectangle 14"/>
          <p:cNvSpPr/>
          <p:nvPr/>
        </p:nvSpPr>
        <p:spPr>
          <a:xfrm>
            <a:off x="3274498" y="1370006"/>
            <a:ext cx="3246120" cy="736268"/>
          </a:xfrm>
          <a:prstGeom prst="rect">
            <a:avLst/>
          </a:prstGeom>
          <a:solidFill>
            <a:schemeClr val="bg2">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000" dirty="0">
                <a:solidFill>
                  <a:schemeClr val="tx1"/>
                </a:solidFill>
              </a:rPr>
              <a:t>(</a:t>
            </a:r>
            <a:r>
              <a:rPr lang="en-US" sz="1000" dirty="0" smtClean="0">
                <a:solidFill>
                  <a:schemeClr val="tx1"/>
                </a:solidFill>
              </a:rPr>
              <a:t>i) Select</a:t>
            </a:r>
            <a:r>
              <a:rPr lang="en-US" sz="1000" dirty="0">
                <a:solidFill>
                  <a:schemeClr val="tx1"/>
                </a:solidFill>
              </a:rPr>
              <a:t>, and have each affected employee use, the types of PPE that will protect the affected employee from the hazards identified in the hazard assessment;</a:t>
            </a:r>
          </a:p>
        </p:txBody>
      </p:sp>
      <p:sp>
        <p:nvSpPr>
          <p:cNvPr id="16" name="Rectangle 15"/>
          <p:cNvSpPr/>
          <p:nvPr/>
        </p:nvSpPr>
        <p:spPr>
          <a:xfrm>
            <a:off x="3274498" y="2136463"/>
            <a:ext cx="3246120" cy="382804"/>
          </a:xfrm>
          <a:prstGeom prst="rect">
            <a:avLst/>
          </a:prstGeom>
          <a:solidFill>
            <a:schemeClr val="bg2">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000" dirty="0">
                <a:solidFill>
                  <a:schemeClr val="tx1"/>
                </a:solidFill>
              </a:rPr>
              <a:t>(ii) Communicate selection decisions to each affected employee; and,</a:t>
            </a:r>
          </a:p>
        </p:txBody>
      </p:sp>
      <p:sp>
        <p:nvSpPr>
          <p:cNvPr id="17" name="Rectangle 16"/>
          <p:cNvSpPr/>
          <p:nvPr/>
        </p:nvSpPr>
        <p:spPr>
          <a:xfrm>
            <a:off x="3274498" y="2549456"/>
            <a:ext cx="3246120" cy="419714"/>
          </a:xfrm>
          <a:prstGeom prst="rect">
            <a:avLst/>
          </a:prstGeom>
          <a:solidFill>
            <a:schemeClr val="bg2">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000" dirty="0">
                <a:solidFill>
                  <a:schemeClr val="tx1"/>
                </a:solidFill>
              </a:rPr>
              <a:t>(iii) Select PPE that properly fits each affected employee.</a:t>
            </a:r>
          </a:p>
        </p:txBody>
      </p:sp>
    </p:spTree>
    <p:extLst>
      <p:ext uri="{BB962C8B-B14F-4D97-AF65-F5344CB8AC3E}">
        <p14:creationId xmlns:p14="http://schemas.microsoft.com/office/powerpoint/2010/main" val="2978968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TSCA § 5(e) </a:t>
            </a:r>
            <a:r>
              <a:rPr lang="en-US" dirty="0" smtClean="0"/>
              <a:t>Order</a:t>
            </a:r>
            <a:endParaRPr lang="en-US" dirty="0"/>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15</a:t>
            </a:fld>
            <a:endParaRPr lang="en-US"/>
          </a:p>
        </p:txBody>
      </p:sp>
      <p:sp>
        <p:nvSpPr>
          <p:cNvPr id="13" name="Rectangle 12"/>
          <p:cNvSpPr/>
          <p:nvPr/>
        </p:nvSpPr>
        <p:spPr>
          <a:xfrm>
            <a:off x="530352" y="1029652"/>
            <a:ext cx="5607981" cy="73988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solidFill>
                  <a:schemeClr val="bg1"/>
                </a:solidFill>
              </a:rPr>
              <a:t>May include requirements for the use of PPE and hazard communication. </a:t>
            </a:r>
          </a:p>
        </p:txBody>
      </p:sp>
      <p:sp>
        <p:nvSpPr>
          <p:cNvPr id="14" name="Rectangle 13"/>
          <p:cNvSpPr/>
          <p:nvPr/>
        </p:nvSpPr>
        <p:spPr>
          <a:xfrm>
            <a:off x="1540934" y="1684867"/>
            <a:ext cx="6536267" cy="71966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Restrictions on workplace exposure are based on the corresponding OSHA requirements. </a:t>
            </a:r>
          </a:p>
        </p:txBody>
      </p:sp>
      <p:sp>
        <p:nvSpPr>
          <p:cNvPr id="15" name="Rectangle 14"/>
          <p:cNvSpPr/>
          <p:nvPr/>
        </p:nvSpPr>
        <p:spPr>
          <a:xfrm>
            <a:off x="1540934" y="2471474"/>
            <a:ext cx="6536267" cy="71966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OSHA leaves selection of appropriate PPE to employer, and determination of hazards to manufacturer.</a:t>
            </a:r>
          </a:p>
        </p:txBody>
      </p:sp>
      <p:sp>
        <p:nvSpPr>
          <p:cNvPr id="16" name="Rectangle 15"/>
          <p:cNvSpPr/>
          <p:nvPr/>
        </p:nvSpPr>
        <p:spPr>
          <a:xfrm>
            <a:off x="1540934" y="3258081"/>
            <a:ext cx="6536267" cy="71966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In contrast, § 5(e) orders may specify PPE and hazard communication requirements to be warned about.</a:t>
            </a:r>
          </a:p>
        </p:txBody>
      </p:sp>
    </p:spTree>
    <p:extLst>
      <p:ext uri="{BB962C8B-B14F-4D97-AF65-F5344CB8AC3E}">
        <p14:creationId xmlns:p14="http://schemas.microsoft.com/office/powerpoint/2010/main" val="3682916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TSCA § 5(e) </a:t>
            </a:r>
            <a:r>
              <a:rPr lang="en-US" dirty="0" smtClean="0"/>
              <a:t>Order</a:t>
            </a:r>
            <a:endParaRPr lang="en-US" dirty="0"/>
          </a:p>
        </p:txBody>
      </p:sp>
      <p:sp>
        <p:nvSpPr>
          <p:cNvPr id="9" name="Content Placeholder 8"/>
          <p:cNvSpPr>
            <a:spLocks noGrp="1"/>
          </p:cNvSpPr>
          <p:nvPr>
            <p:ph sz="quarter" idx="1"/>
          </p:nvPr>
        </p:nvSpPr>
        <p:spPr>
          <a:xfrm>
            <a:off x="439251" y="2668772"/>
            <a:ext cx="8275320" cy="1206969"/>
          </a:xfrm>
        </p:spPr>
        <p:txBody>
          <a:bodyPr>
            <a:normAutofit fontScale="85000" lnSpcReduction="10000"/>
          </a:bodyPr>
          <a:lstStyle/>
          <a:p>
            <a:pPr marL="0" indent="0" algn="ctr">
              <a:buNone/>
            </a:pPr>
            <a:r>
              <a:rPr lang="en-US" dirty="0" smtClean="0"/>
              <a:t>If industrial hygiene monitoring confirms that airborne exposures are below the NCEL, the order’s respiratory protection requirements would not be used.</a:t>
            </a:r>
            <a:endParaRPr lang="en-US" dirty="0"/>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16</a:t>
            </a:fld>
            <a:endParaRPr lang="en-US"/>
          </a:p>
        </p:txBody>
      </p:sp>
      <p:sp>
        <p:nvSpPr>
          <p:cNvPr id="2" name="Rectangle 1"/>
          <p:cNvSpPr/>
          <p:nvPr/>
        </p:nvSpPr>
        <p:spPr>
          <a:xfrm>
            <a:off x="530352" y="1430364"/>
            <a:ext cx="8193024" cy="508000"/>
          </a:xfrm>
          <a:prstGeom prst="rect">
            <a:avLst/>
          </a:prstGeom>
          <a:solidFill>
            <a:srgbClr val="E4F7DB"/>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sz="1600" dirty="0">
                <a:solidFill>
                  <a:schemeClr val="tx1"/>
                </a:solidFill>
              </a:rPr>
              <a:t>A § 5(e) order may include a </a:t>
            </a:r>
            <a:r>
              <a:rPr lang="en-US" sz="1600" b="1" dirty="0">
                <a:solidFill>
                  <a:schemeClr val="tx1"/>
                </a:solidFill>
              </a:rPr>
              <a:t>New Chemical Exposure Limit (NCEL).</a:t>
            </a:r>
          </a:p>
        </p:txBody>
      </p:sp>
      <p:cxnSp>
        <p:nvCxnSpPr>
          <p:cNvPr id="4" name="Elbow Connector 3"/>
          <p:cNvCxnSpPr/>
          <p:nvPr/>
        </p:nvCxnSpPr>
        <p:spPr>
          <a:xfrm>
            <a:off x="1388533" y="1938364"/>
            <a:ext cx="1244600" cy="294000"/>
          </a:xfrm>
          <a:prstGeom prst="bentConnector3">
            <a:avLst>
              <a:gd name="adj1" fmla="val -918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633133" y="2079964"/>
            <a:ext cx="4546600" cy="406400"/>
          </a:xfrm>
          <a:prstGeom prst="roundRect">
            <a:avLst/>
          </a:prstGeom>
          <a:solidFill>
            <a:schemeClr val="tx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dirty="0"/>
              <a:t>Analogous to an OSHA PEL  </a:t>
            </a:r>
          </a:p>
        </p:txBody>
      </p:sp>
    </p:spTree>
    <p:extLst>
      <p:ext uri="{BB962C8B-B14F-4D97-AF65-F5344CB8AC3E}">
        <p14:creationId xmlns:p14="http://schemas.microsoft.com/office/powerpoint/2010/main" val="2234160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TSCA § 5(e) Order</a:t>
            </a:r>
            <a:endParaRPr lang="en-US" dirty="0"/>
          </a:p>
        </p:txBody>
      </p:sp>
      <p:graphicFrame>
        <p:nvGraphicFramePr>
          <p:cNvPr id="21" name="Content Placeholder 20"/>
          <p:cNvGraphicFramePr>
            <a:graphicFrameLocks noGrp="1"/>
          </p:cNvGraphicFramePr>
          <p:nvPr>
            <p:ph sz="quarter" idx="13"/>
            <p:extLst>
              <p:ext uri="{D42A27DB-BD31-4B8C-83A1-F6EECF244321}">
                <p14:modId xmlns:p14="http://schemas.microsoft.com/office/powerpoint/2010/main" val="3875664476"/>
              </p:ext>
            </p:extLst>
          </p:nvPr>
        </p:nvGraphicFramePr>
        <p:xfrm>
          <a:off x="533400" y="1118889"/>
          <a:ext cx="5202936" cy="3349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Placeholder 19"/>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l="20206" r="20206"/>
          <a:stretch>
            <a:fillRect/>
          </a:stretch>
        </p:blipFill>
        <p:spPr/>
      </p:pic>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17</a:t>
            </a:fld>
            <a:endParaRPr lang="en-US"/>
          </a:p>
        </p:txBody>
      </p:sp>
    </p:spTree>
    <p:extLst>
      <p:ext uri="{BB962C8B-B14F-4D97-AF65-F5344CB8AC3E}">
        <p14:creationId xmlns:p14="http://schemas.microsoft.com/office/powerpoint/2010/main" val="206738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SNURs</a:t>
            </a:r>
            <a:endParaRPr lang="en-US" dirty="0"/>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3911033559"/>
              </p:ext>
            </p:extLst>
          </p:nvPr>
        </p:nvGraphicFramePr>
        <p:xfrm>
          <a:off x="530352" y="961009"/>
          <a:ext cx="8193024" cy="320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18</a:t>
            </a:fld>
            <a:endParaRPr lang="en-US"/>
          </a:p>
        </p:txBody>
      </p:sp>
    </p:spTree>
    <p:extLst>
      <p:ext uri="{BB962C8B-B14F-4D97-AF65-F5344CB8AC3E}">
        <p14:creationId xmlns:p14="http://schemas.microsoft.com/office/powerpoint/2010/main" val="2632842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SNURs</a:t>
            </a:r>
            <a:endParaRPr lang="en-US" dirty="0"/>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19</a:t>
            </a:fld>
            <a:endParaRPr lang="en-US"/>
          </a:p>
        </p:txBody>
      </p:sp>
      <p:sp>
        <p:nvSpPr>
          <p:cNvPr id="3" name="Rectangle 2"/>
          <p:cNvSpPr/>
          <p:nvPr/>
        </p:nvSpPr>
        <p:spPr>
          <a:xfrm>
            <a:off x="530352" y="1258795"/>
            <a:ext cx="6797461" cy="10618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t>Regulations include “Protection in the Workplace” and “Hazard Communication” provisions </a:t>
            </a:r>
          </a:p>
        </p:txBody>
      </p:sp>
      <p:sp>
        <p:nvSpPr>
          <p:cNvPr id="10" name="Rectangle 9"/>
          <p:cNvSpPr/>
          <p:nvPr/>
        </p:nvSpPr>
        <p:spPr>
          <a:xfrm>
            <a:off x="2749508" y="2125191"/>
            <a:ext cx="5973870" cy="48535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dirty="0">
                <a:solidFill>
                  <a:schemeClr val="tx1"/>
                </a:solidFill>
              </a:rPr>
              <a:t>Based on the corresponding OSHA standards in 29 C.F.R. Part 1910, Subpart I and 29 C.F.R. § 1910.1200 </a:t>
            </a:r>
          </a:p>
        </p:txBody>
      </p:sp>
      <p:sp>
        <p:nvSpPr>
          <p:cNvPr id="12" name="Rectangle 11"/>
          <p:cNvSpPr/>
          <p:nvPr/>
        </p:nvSpPr>
        <p:spPr>
          <a:xfrm>
            <a:off x="592783" y="2776290"/>
            <a:ext cx="8130594" cy="427264"/>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dirty="0">
                <a:solidFill>
                  <a:schemeClr val="tx1"/>
                </a:solidFill>
              </a:rPr>
              <a:t>But also contain </a:t>
            </a:r>
            <a:r>
              <a:rPr lang="en-US" sz="1200" b="1" dirty="0">
                <a:solidFill>
                  <a:schemeClr val="tx1"/>
                </a:solidFill>
              </a:rPr>
              <a:t>specific kinds of PPE and hazards</a:t>
            </a:r>
            <a:r>
              <a:rPr lang="en-US" sz="1200" dirty="0">
                <a:solidFill>
                  <a:schemeClr val="tx1"/>
                </a:solidFill>
              </a:rPr>
              <a:t> that EPA can select from for specific SNURs.  </a:t>
            </a:r>
          </a:p>
        </p:txBody>
      </p:sp>
      <p:sp>
        <p:nvSpPr>
          <p:cNvPr id="13" name="Rectangle 12"/>
          <p:cNvSpPr/>
          <p:nvPr/>
        </p:nvSpPr>
        <p:spPr>
          <a:xfrm>
            <a:off x="592783" y="3255398"/>
            <a:ext cx="8130594" cy="503101"/>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b="1" dirty="0">
                <a:solidFill>
                  <a:schemeClr val="tx1"/>
                </a:solidFill>
              </a:rPr>
              <a:t>EPA recently updated those provisions </a:t>
            </a:r>
            <a:r>
              <a:rPr lang="en-US" sz="1200" dirty="0">
                <a:solidFill>
                  <a:schemeClr val="tx1"/>
                </a:solidFill>
              </a:rPr>
              <a:t>to take into account earlier updates in the corresponding OSHA standards.</a:t>
            </a:r>
          </a:p>
        </p:txBody>
      </p:sp>
    </p:spTree>
    <p:extLst>
      <p:ext uri="{BB962C8B-B14F-4D97-AF65-F5344CB8AC3E}">
        <p14:creationId xmlns:p14="http://schemas.microsoft.com/office/powerpoint/2010/main" val="682772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Potentially Overlapping Requirements</a:t>
            </a:r>
            <a:endParaRPr lang="en-US" dirty="0"/>
          </a:p>
        </p:txBody>
      </p:sp>
      <p:sp>
        <p:nvSpPr>
          <p:cNvPr id="4" name="Footer Placeholder 3"/>
          <p:cNvSpPr>
            <a:spLocks noGrp="1"/>
          </p:cNvSpPr>
          <p:nvPr>
            <p:ph type="ftr" sz="quarter" idx="3"/>
          </p:nvPr>
        </p:nvSpPr>
        <p:spPr/>
        <p:txBody>
          <a:bodyPr/>
          <a:lstStyle/>
          <a:p>
            <a:r>
              <a:rPr lang="en-US" smtClean="0"/>
              <a:t>Product Stewardship Coalition - August 2, 2022</a:t>
            </a:r>
            <a:endParaRPr lang="en-US" dirty="0"/>
          </a:p>
        </p:txBody>
      </p:sp>
      <p:sp>
        <p:nvSpPr>
          <p:cNvPr id="5" name="Slide Number Placeholder 4"/>
          <p:cNvSpPr>
            <a:spLocks noGrp="1"/>
          </p:cNvSpPr>
          <p:nvPr>
            <p:ph type="sldNum" sz="quarter" idx="4"/>
          </p:nvPr>
        </p:nvSpPr>
        <p:spPr/>
        <p:txBody>
          <a:bodyPr/>
          <a:lstStyle/>
          <a:p>
            <a:fld id="{D61B5F57-4A2C-49B0-84EC-F72261796337}" type="slidenum">
              <a:rPr lang="en-US" smtClean="0"/>
              <a:pPr/>
              <a:t>2</a:t>
            </a:fld>
            <a:endParaRPr lang="en-US"/>
          </a:p>
        </p:txBody>
      </p:sp>
      <p:sp>
        <p:nvSpPr>
          <p:cNvPr id="7" name="Rectangle 6"/>
          <p:cNvSpPr/>
          <p:nvPr/>
        </p:nvSpPr>
        <p:spPr>
          <a:xfrm>
            <a:off x="530352" y="1029652"/>
            <a:ext cx="8193024" cy="67733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EPA under TSCA has or will have requirements for:</a:t>
            </a:r>
          </a:p>
        </p:txBody>
      </p:sp>
      <p:sp>
        <p:nvSpPr>
          <p:cNvPr id="8" name="Rectangle 7"/>
          <p:cNvSpPr/>
          <p:nvPr/>
        </p:nvSpPr>
        <p:spPr>
          <a:xfrm>
            <a:off x="530352" y="1805324"/>
            <a:ext cx="8193024" cy="5842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solidFill>
                  <a:schemeClr val="tx1"/>
                </a:solidFill>
              </a:rPr>
              <a:t>Personal </a:t>
            </a:r>
            <a:r>
              <a:rPr lang="en-US" dirty="0">
                <a:solidFill>
                  <a:schemeClr val="tx1"/>
                </a:solidFill>
              </a:rPr>
              <a:t>protective equipment (PPE)</a:t>
            </a:r>
          </a:p>
        </p:txBody>
      </p:sp>
      <p:sp>
        <p:nvSpPr>
          <p:cNvPr id="9" name="Rectangle 8"/>
          <p:cNvSpPr/>
          <p:nvPr/>
        </p:nvSpPr>
        <p:spPr>
          <a:xfrm>
            <a:off x="530352" y="2482657"/>
            <a:ext cx="8193024" cy="5842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Permissible exposure limits (PELs)</a:t>
            </a:r>
          </a:p>
        </p:txBody>
      </p:sp>
      <p:sp>
        <p:nvSpPr>
          <p:cNvPr id="10" name="Rectangle 9"/>
          <p:cNvSpPr/>
          <p:nvPr/>
        </p:nvSpPr>
        <p:spPr>
          <a:xfrm>
            <a:off x="530352" y="3159990"/>
            <a:ext cx="8193024" cy="5842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Hazard communication</a:t>
            </a:r>
          </a:p>
        </p:txBody>
      </p:sp>
      <p:sp>
        <p:nvSpPr>
          <p:cNvPr id="12" name="Rectangle 11"/>
          <p:cNvSpPr/>
          <p:nvPr/>
        </p:nvSpPr>
        <p:spPr>
          <a:xfrm>
            <a:off x="530352" y="3991097"/>
            <a:ext cx="8352536" cy="369332"/>
          </a:xfrm>
          <a:prstGeom prst="rect">
            <a:avLst/>
          </a:prstGeom>
        </p:spPr>
        <p:txBody>
          <a:bodyPr wrap="square">
            <a:spAutoFit/>
          </a:bodyPr>
          <a:lstStyle/>
          <a:p>
            <a:pPr algn="ctr"/>
            <a:r>
              <a:rPr lang="en-US" b="1" dirty="0">
                <a:solidFill>
                  <a:srgbClr val="DC6D4B"/>
                </a:solidFill>
              </a:rPr>
              <a:t>These requirements build on but go beyond OSHA </a:t>
            </a:r>
            <a:r>
              <a:rPr lang="en-US" b="1" dirty="0" smtClean="0">
                <a:solidFill>
                  <a:srgbClr val="DC6D4B"/>
                </a:solidFill>
              </a:rPr>
              <a:t>standards.</a:t>
            </a:r>
            <a:endParaRPr lang="en-US" b="1" dirty="0">
              <a:solidFill>
                <a:srgbClr val="DC6D4B"/>
              </a:solidFill>
            </a:endParaRPr>
          </a:p>
        </p:txBody>
      </p:sp>
    </p:spTree>
    <p:extLst>
      <p:ext uri="{BB962C8B-B14F-4D97-AF65-F5344CB8AC3E}">
        <p14:creationId xmlns:p14="http://schemas.microsoft.com/office/powerpoint/2010/main" val="408636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SNURs</a:t>
            </a:r>
            <a:endParaRPr lang="en-US" dirty="0"/>
          </a:p>
        </p:txBody>
      </p:sp>
      <p:graphicFrame>
        <p:nvGraphicFramePr>
          <p:cNvPr id="12" name="Content Placeholder 11"/>
          <p:cNvGraphicFramePr>
            <a:graphicFrameLocks noGrp="1"/>
          </p:cNvGraphicFramePr>
          <p:nvPr>
            <p:ph sz="quarter" idx="1"/>
            <p:extLst>
              <p:ext uri="{D42A27DB-BD31-4B8C-83A1-F6EECF244321}">
                <p14:modId xmlns:p14="http://schemas.microsoft.com/office/powerpoint/2010/main" val="484915481"/>
              </p:ext>
            </p:extLst>
          </p:nvPr>
        </p:nvGraphicFramePr>
        <p:xfrm>
          <a:off x="530352" y="1328263"/>
          <a:ext cx="8193024" cy="2329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20</a:t>
            </a:fld>
            <a:endParaRPr lang="en-US"/>
          </a:p>
        </p:txBody>
      </p:sp>
    </p:spTree>
    <p:extLst>
      <p:ext uri="{BB962C8B-B14F-4D97-AF65-F5344CB8AC3E}">
        <p14:creationId xmlns:p14="http://schemas.microsoft.com/office/powerpoint/2010/main" val="3959034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SNURs</a:t>
            </a:r>
            <a:endParaRPr lang="en-US" dirty="0"/>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21</a:t>
            </a:fld>
            <a:endParaRPr lang="en-US"/>
          </a:p>
        </p:txBody>
      </p:sp>
      <p:sp>
        <p:nvSpPr>
          <p:cNvPr id="3" name="Rectangle 2"/>
          <p:cNvSpPr/>
          <p:nvPr/>
        </p:nvSpPr>
        <p:spPr>
          <a:xfrm>
            <a:off x="530348" y="966460"/>
            <a:ext cx="4274979" cy="41620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smtClean="0"/>
              <a:t>EPA just revised 40 </a:t>
            </a:r>
            <a:r>
              <a:rPr lang="en-US" sz="1600" b="1" dirty="0"/>
              <a:t>C.F.R. § 721.63</a:t>
            </a:r>
          </a:p>
        </p:txBody>
      </p:sp>
      <p:sp>
        <p:nvSpPr>
          <p:cNvPr id="10" name="Rectangle 9"/>
          <p:cNvSpPr/>
          <p:nvPr/>
        </p:nvSpPr>
        <p:spPr>
          <a:xfrm>
            <a:off x="4869018" y="966460"/>
            <a:ext cx="3854355" cy="41620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smtClean="0">
                <a:solidFill>
                  <a:schemeClr val="tx1"/>
                </a:solidFill>
              </a:rPr>
              <a:t>“</a:t>
            </a:r>
            <a:r>
              <a:rPr lang="en-US" sz="1600" dirty="0">
                <a:solidFill>
                  <a:schemeClr val="tx1"/>
                </a:solidFill>
              </a:rPr>
              <a:t>Protection in the Workplace”</a:t>
            </a:r>
          </a:p>
        </p:txBody>
      </p:sp>
      <p:sp>
        <p:nvSpPr>
          <p:cNvPr id="12" name="Rectangle 11"/>
          <p:cNvSpPr/>
          <p:nvPr/>
        </p:nvSpPr>
        <p:spPr>
          <a:xfrm>
            <a:off x="530347" y="1451312"/>
            <a:ext cx="8193025" cy="591044"/>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dirty="0">
                <a:solidFill>
                  <a:schemeClr val="tx1"/>
                </a:solidFill>
              </a:rPr>
              <a:t>to add language that would make it a significant new use not to implement a </a:t>
            </a:r>
            <a:r>
              <a:rPr lang="en-US" sz="1400" b="1" dirty="0">
                <a:solidFill>
                  <a:schemeClr val="tx1"/>
                </a:solidFill>
              </a:rPr>
              <a:t>hierarchy of controls</a:t>
            </a:r>
            <a:r>
              <a:rPr lang="en-US" sz="1400" dirty="0">
                <a:solidFill>
                  <a:schemeClr val="tx1"/>
                </a:solidFill>
              </a:rPr>
              <a:t> to protect </a:t>
            </a:r>
            <a:r>
              <a:rPr lang="en-US" sz="1400" dirty="0" smtClean="0">
                <a:solidFill>
                  <a:schemeClr val="tx1"/>
                </a:solidFill>
              </a:rPr>
              <a:t>workers</a:t>
            </a:r>
            <a:endParaRPr lang="en-US" sz="1400" dirty="0">
              <a:solidFill>
                <a:schemeClr val="tx1"/>
              </a:solidFill>
            </a:endParaRPr>
          </a:p>
        </p:txBody>
      </p:sp>
      <p:sp>
        <p:nvSpPr>
          <p:cNvPr id="13" name="Rectangle 12"/>
          <p:cNvSpPr/>
          <p:nvPr/>
        </p:nvSpPr>
        <p:spPr>
          <a:xfrm>
            <a:off x="530348" y="2728520"/>
            <a:ext cx="4274979" cy="41620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EPA </a:t>
            </a:r>
            <a:r>
              <a:rPr lang="en-US" sz="1600" b="1" dirty="0" smtClean="0"/>
              <a:t>just revised 40 </a:t>
            </a:r>
            <a:r>
              <a:rPr lang="en-US" sz="1600" b="1" dirty="0"/>
              <a:t>C.F.R. § 721.72 </a:t>
            </a:r>
          </a:p>
        </p:txBody>
      </p:sp>
      <p:sp>
        <p:nvSpPr>
          <p:cNvPr id="14" name="Rectangle 13"/>
          <p:cNvSpPr/>
          <p:nvPr/>
        </p:nvSpPr>
        <p:spPr>
          <a:xfrm>
            <a:off x="4869018" y="2728520"/>
            <a:ext cx="3854355" cy="41620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tx1"/>
                </a:solidFill>
              </a:rPr>
              <a:t>“Hazard Communication Program</a:t>
            </a:r>
            <a:r>
              <a:rPr lang="en-US" sz="1600" dirty="0" smtClean="0">
                <a:solidFill>
                  <a:schemeClr val="tx1"/>
                </a:solidFill>
              </a:rPr>
              <a:t>”</a:t>
            </a:r>
            <a:endParaRPr lang="en-US" sz="1600" dirty="0">
              <a:solidFill>
                <a:schemeClr val="tx1"/>
              </a:solidFill>
            </a:endParaRPr>
          </a:p>
        </p:txBody>
      </p:sp>
      <p:sp>
        <p:nvSpPr>
          <p:cNvPr id="15" name="Rectangle 14"/>
          <p:cNvSpPr/>
          <p:nvPr/>
        </p:nvSpPr>
        <p:spPr>
          <a:xfrm>
            <a:off x="530345" y="3194453"/>
            <a:ext cx="8193025" cy="591044"/>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dirty="0">
                <a:solidFill>
                  <a:schemeClr val="tx1"/>
                </a:solidFill>
              </a:rPr>
              <a:t>to be consistent with both OSHA requirements and GHS recommendations. </a:t>
            </a:r>
          </a:p>
        </p:txBody>
      </p:sp>
      <p:sp>
        <p:nvSpPr>
          <p:cNvPr id="16" name="Rectangle 15"/>
          <p:cNvSpPr/>
          <p:nvPr/>
        </p:nvSpPr>
        <p:spPr>
          <a:xfrm>
            <a:off x="530349" y="3830893"/>
            <a:ext cx="8193025" cy="587746"/>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These changes apply to individual SNURs issued </a:t>
            </a:r>
            <a:endParaRPr lang="en-US" sz="1400" dirty="0" smtClean="0">
              <a:solidFill>
                <a:schemeClr val="tx1"/>
              </a:solidFill>
            </a:endParaRPr>
          </a:p>
          <a:p>
            <a:pPr algn="ctr"/>
            <a:r>
              <a:rPr lang="en-US" sz="1400" b="1" dirty="0" smtClean="0">
                <a:solidFill>
                  <a:schemeClr val="tx1"/>
                </a:solidFill>
              </a:rPr>
              <a:t>before </a:t>
            </a:r>
            <a:r>
              <a:rPr lang="en-US" sz="1400" dirty="0">
                <a:solidFill>
                  <a:schemeClr val="tx1"/>
                </a:solidFill>
              </a:rPr>
              <a:t>the effective date of the final </a:t>
            </a:r>
            <a:r>
              <a:rPr lang="en-US" sz="1400" dirty="0" smtClean="0">
                <a:solidFill>
                  <a:schemeClr val="tx1"/>
                </a:solidFill>
              </a:rPr>
              <a:t>rule.</a:t>
            </a:r>
            <a:endParaRPr lang="en-US" sz="1400" dirty="0">
              <a:solidFill>
                <a:schemeClr val="tx1"/>
              </a:solidFill>
            </a:endParaRPr>
          </a:p>
        </p:txBody>
      </p:sp>
      <p:sp>
        <p:nvSpPr>
          <p:cNvPr id="17" name="Rectangle 16"/>
          <p:cNvSpPr/>
          <p:nvPr/>
        </p:nvSpPr>
        <p:spPr>
          <a:xfrm>
            <a:off x="530345" y="2091050"/>
            <a:ext cx="8193025" cy="385763"/>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These changes </a:t>
            </a:r>
            <a:r>
              <a:rPr lang="en-US" sz="1400" dirty="0" smtClean="0">
                <a:solidFill>
                  <a:schemeClr val="tx1"/>
                </a:solidFill>
              </a:rPr>
              <a:t>are </a:t>
            </a:r>
            <a:r>
              <a:rPr lang="en-US" sz="1400" b="1" dirty="0" smtClean="0">
                <a:solidFill>
                  <a:schemeClr val="tx1"/>
                </a:solidFill>
              </a:rPr>
              <a:t>not retroactive</a:t>
            </a:r>
            <a:r>
              <a:rPr lang="en-US" sz="1400" dirty="0" smtClean="0">
                <a:solidFill>
                  <a:schemeClr val="tx1"/>
                </a:solidFill>
              </a:rPr>
              <a:t>.</a:t>
            </a:r>
            <a:endParaRPr lang="en-US" sz="1400" dirty="0">
              <a:solidFill>
                <a:schemeClr val="tx1"/>
              </a:solidFill>
            </a:endParaRPr>
          </a:p>
        </p:txBody>
      </p:sp>
      <p:sp>
        <p:nvSpPr>
          <p:cNvPr id="4" name="Oval 3"/>
          <p:cNvSpPr/>
          <p:nvPr/>
        </p:nvSpPr>
        <p:spPr>
          <a:xfrm>
            <a:off x="5004768" y="187323"/>
            <a:ext cx="3643641" cy="657276"/>
          </a:xfrm>
          <a:prstGeom prst="ellipse">
            <a:avLst/>
          </a:prstGeom>
          <a:solidFill>
            <a:schemeClr val="dk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Industry pushed back hard on proposed </a:t>
            </a:r>
            <a:r>
              <a:rPr lang="en-US" sz="1200" b="1" dirty="0" smtClean="0"/>
              <a:t>revisions.</a:t>
            </a:r>
            <a:endParaRPr lang="en-US" sz="1200" b="1" dirty="0"/>
          </a:p>
        </p:txBody>
      </p:sp>
    </p:spTree>
    <p:extLst>
      <p:ext uri="{BB962C8B-B14F-4D97-AF65-F5344CB8AC3E}">
        <p14:creationId xmlns:p14="http://schemas.microsoft.com/office/powerpoint/2010/main" val="2974939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Existing </a:t>
            </a:r>
            <a:r>
              <a:rPr lang="en-US" dirty="0" smtClean="0"/>
              <a:t>Chemicals</a:t>
            </a:r>
            <a:endParaRPr lang="en-US" dirty="0"/>
          </a:p>
        </p:txBody>
      </p:sp>
      <p:graphicFrame>
        <p:nvGraphicFramePr>
          <p:cNvPr id="12" name="Content Placeholder 11"/>
          <p:cNvGraphicFramePr>
            <a:graphicFrameLocks noGrp="1"/>
          </p:cNvGraphicFramePr>
          <p:nvPr>
            <p:ph sz="quarter" idx="1"/>
            <p:extLst>
              <p:ext uri="{D42A27DB-BD31-4B8C-83A1-F6EECF244321}">
                <p14:modId xmlns:p14="http://schemas.microsoft.com/office/powerpoint/2010/main" val="65752935"/>
              </p:ext>
            </p:extLst>
          </p:nvPr>
        </p:nvGraphicFramePr>
        <p:xfrm>
          <a:off x="530352" y="1571726"/>
          <a:ext cx="8193024" cy="2077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22</a:t>
            </a:fld>
            <a:endParaRPr lang="en-US"/>
          </a:p>
        </p:txBody>
      </p:sp>
      <p:sp>
        <p:nvSpPr>
          <p:cNvPr id="10" name="Title 5"/>
          <p:cNvSpPr txBox="1">
            <a:spLocks/>
          </p:cNvSpPr>
          <p:nvPr/>
        </p:nvSpPr>
        <p:spPr>
          <a:xfrm>
            <a:off x="530352" y="830799"/>
            <a:ext cx="8193024" cy="6722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r>
              <a:rPr lang="en-US" sz="2100" i="1" dirty="0">
                <a:solidFill>
                  <a:schemeClr val="tx2"/>
                </a:solidFill>
              </a:rPr>
              <a:t>TSCA § 6: </a:t>
            </a:r>
            <a:r>
              <a:rPr lang="en-US" sz="2000" i="1" dirty="0" smtClean="0">
                <a:solidFill>
                  <a:schemeClr val="tx2"/>
                </a:solidFill>
              </a:rPr>
              <a:t>Protecting against unreasonable </a:t>
            </a:r>
            <a:r>
              <a:rPr lang="en-US" sz="2000" i="1" dirty="0">
                <a:solidFill>
                  <a:schemeClr val="tx2"/>
                </a:solidFill>
              </a:rPr>
              <a:t>risks of injury to health or the environment</a:t>
            </a:r>
            <a:endParaRPr lang="en-US" sz="2000" i="1" dirty="0" smtClean="0">
              <a:solidFill>
                <a:schemeClr val="tx2"/>
              </a:solidFill>
            </a:endParaRPr>
          </a:p>
        </p:txBody>
      </p:sp>
    </p:spTree>
    <p:extLst>
      <p:ext uri="{BB962C8B-B14F-4D97-AF65-F5344CB8AC3E}">
        <p14:creationId xmlns:p14="http://schemas.microsoft.com/office/powerpoint/2010/main" val="3941910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46387" y="585258"/>
            <a:ext cx="3176989" cy="1971924"/>
          </a:xfrm>
          <a:prstGeom prst="rect">
            <a:avLst/>
          </a:prstGeom>
          <a:ln>
            <a:noFill/>
          </a:ln>
          <a:effectLst>
            <a:softEdge rad="112500"/>
          </a:effectLst>
        </p:spPr>
      </p:pic>
      <p:sp>
        <p:nvSpPr>
          <p:cNvPr id="13" name="Title 12"/>
          <p:cNvSpPr>
            <a:spLocks noGrp="1"/>
          </p:cNvSpPr>
          <p:nvPr>
            <p:ph type="title"/>
          </p:nvPr>
        </p:nvSpPr>
        <p:spPr/>
        <p:txBody>
          <a:bodyPr>
            <a:normAutofit/>
          </a:bodyPr>
          <a:lstStyle/>
          <a:p>
            <a:r>
              <a:rPr lang="en-US" dirty="0"/>
              <a:t>Existing </a:t>
            </a:r>
            <a:r>
              <a:rPr lang="en-US" dirty="0" smtClean="0"/>
              <a:t>Chemicals</a:t>
            </a:r>
            <a:endParaRPr lang="en-US" dirty="0"/>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2331536032"/>
              </p:ext>
            </p:extLst>
          </p:nvPr>
        </p:nvGraphicFramePr>
        <p:xfrm>
          <a:off x="530224" y="1201738"/>
          <a:ext cx="5637245" cy="320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23</a:t>
            </a:fld>
            <a:endParaRPr lang="en-US"/>
          </a:p>
        </p:txBody>
      </p:sp>
    </p:spTree>
    <p:extLst>
      <p:ext uri="{BB962C8B-B14F-4D97-AF65-F5344CB8AC3E}">
        <p14:creationId xmlns:p14="http://schemas.microsoft.com/office/powerpoint/2010/main" val="231574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Existing </a:t>
            </a:r>
            <a:r>
              <a:rPr lang="en-US" dirty="0" smtClean="0"/>
              <a:t>Chemicals</a:t>
            </a:r>
            <a:endParaRPr lang="en-US" dirty="0"/>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24</a:t>
            </a:fld>
            <a:endParaRPr lang="en-US"/>
          </a:p>
        </p:txBody>
      </p:sp>
      <p:pic>
        <p:nvPicPr>
          <p:cNvPr id="1028" name="Picture 4" descr="https://www.bdlaw.com/content/uploads/2020/01/safety-gear-default-thumbnail-teaser-thumbnail-teaser-12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220" y="1279722"/>
            <a:ext cx="276225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Rectangle 9"/>
          <p:cNvSpPr/>
          <p:nvPr/>
        </p:nvSpPr>
        <p:spPr>
          <a:xfrm>
            <a:off x="530352" y="1212835"/>
            <a:ext cx="5037871" cy="51710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t>“Conditions of use” </a:t>
            </a:r>
            <a:r>
              <a:rPr lang="en-US" b="1" dirty="0" smtClean="0"/>
              <a:t>include:</a:t>
            </a:r>
            <a:endParaRPr lang="en-US" b="1" dirty="0"/>
          </a:p>
        </p:txBody>
      </p:sp>
      <p:sp>
        <p:nvSpPr>
          <p:cNvPr id="12" name="Rectangle 11"/>
          <p:cNvSpPr/>
          <p:nvPr/>
        </p:nvSpPr>
        <p:spPr>
          <a:xfrm>
            <a:off x="530352" y="1860279"/>
            <a:ext cx="5037871" cy="663877"/>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rPr>
              <a:t>“intended” and “known” uses</a:t>
            </a:r>
            <a:r>
              <a:rPr lang="en-US" dirty="0">
                <a:solidFill>
                  <a:schemeClr val="tx1"/>
                </a:solidFill>
              </a:rPr>
              <a:t>, include use of PPE</a:t>
            </a:r>
          </a:p>
        </p:txBody>
      </p:sp>
      <p:sp>
        <p:nvSpPr>
          <p:cNvPr id="13" name="Rectangle 12"/>
          <p:cNvSpPr/>
          <p:nvPr/>
        </p:nvSpPr>
        <p:spPr>
          <a:xfrm>
            <a:off x="530351" y="2588899"/>
            <a:ext cx="5037871" cy="663877"/>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rPr>
              <a:t>“reasonably foreseen” uses, </a:t>
            </a:r>
            <a:r>
              <a:rPr lang="en-US" dirty="0">
                <a:solidFill>
                  <a:schemeClr val="tx1"/>
                </a:solidFill>
              </a:rPr>
              <a:t>including non-use of PPE</a:t>
            </a:r>
          </a:p>
        </p:txBody>
      </p:sp>
      <p:sp>
        <p:nvSpPr>
          <p:cNvPr id="3" name="TextBox 2"/>
          <p:cNvSpPr txBox="1"/>
          <p:nvPr/>
        </p:nvSpPr>
        <p:spPr>
          <a:xfrm>
            <a:off x="1138523" y="3504602"/>
            <a:ext cx="6976681" cy="646331"/>
          </a:xfrm>
          <a:prstGeom prst="rect">
            <a:avLst/>
          </a:prstGeom>
          <a:noFill/>
        </p:spPr>
        <p:txBody>
          <a:bodyPr wrap="square" rtlCol="0">
            <a:spAutoFit/>
          </a:bodyPr>
          <a:lstStyle/>
          <a:p>
            <a:pPr algn="ctr"/>
            <a:r>
              <a:rPr lang="en-US" b="1" dirty="0">
                <a:solidFill>
                  <a:schemeClr val="accent4"/>
                </a:solidFill>
              </a:rPr>
              <a:t>Trump EPA and Biden EPA disagree on whether EPA should assume use of </a:t>
            </a:r>
            <a:r>
              <a:rPr lang="en-US" b="1" dirty="0" smtClean="0">
                <a:solidFill>
                  <a:schemeClr val="accent4"/>
                </a:solidFill>
              </a:rPr>
              <a:t>PPE.</a:t>
            </a:r>
            <a:endParaRPr lang="en-US" b="1" dirty="0">
              <a:solidFill>
                <a:schemeClr val="accent4"/>
              </a:solidFill>
            </a:endParaRPr>
          </a:p>
        </p:txBody>
      </p:sp>
    </p:spTree>
    <p:extLst>
      <p:ext uri="{BB962C8B-B14F-4D97-AF65-F5344CB8AC3E}">
        <p14:creationId xmlns:p14="http://schemas.microsoft.com/office/powerpoint/2010/main" val="256597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Existing </a:t>
            </a:r>
            <a:r>
              <a:rPr lang="en-US" dirty="0" smtClean="0"/>
              <a:t>Chemicals</a:t>
            </a:r>
            <a:endParaRPr lang="en-US" dirty="0"/>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25</a:t>
            </a:fld>
            <a:endParaRPr lang="en-US"/>
          </a:p>
        </p:txBody>
      </p:sp>
      <p:sp>
        <p:nvSpPr>
          <p:cNvPr id="10" name="Title 5"/>
          <p:cNvSpPr txBox="1">
            <a:spLocks/>
          </p:cNvSpPr>
          <p:nvPr/>
        </p:nvSpPr>
        <p:spPr>
          <a:xfrm>
            <a:off x="530352" y="722217"/>
            <a:ext cx="8193024" cy="4977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r>
              <a:rPr lang="en-US" sz="2400" i="1" dirty="0" smtClean="0">
                <a:solidFill>
                  <a:schemeClr val="tx2"/>
                </a:solidFill>
              </a:rPr>
              <a:t>Conditions of Use</a:t>
            </a:r>
          </a:p>
        </p:txBody>
      </p:sp>
      <p:sp>
        <p:nvSpPr>
          <p:cNvPr id="12" name="Rectangle 11"/>
          <p:cNvSpPr/>
          <p:nvPr/>
        </p:nvSpPr>
        <p:spPr>
          <a:xfrm>
            <a:off x="686115" y="1505190"/>
            <a:ext cx="3940749" cy="105739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t>Biden EPA emphasizes that OSHA requirements do not apply to: </a:t>
            </a:r>
          </a:p>
        </p:txBody>
      </p:sp>
      <p:sp>
        <p:nvSpPr>
          <p:cNvPr id="13" name="Rectangle 12"/>
          <p:cNvSpPr/>
          <p:nvPr/>
        </p:nvSpPr>
        <p:spPr>
          <a:xfrm>
            <a:off x="4719565" y="1499491"/>
            <a:ext cx="3863183" cy="36624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dirty="0">
                <a:solidFill>
                  <a:schemeClr val="tx1"/>
                </a:solidFill>
              </a:rPr>
              <a:t>self-employed persons, or </a:t>
            </a:r>
          </a:p>
        </p:txBody>
      </p:sp>
      <p:sp>
        <p:nvSpPr>
          <p:cNvPr id="14" name="Rectangle 13"/>
          <p:cNvSpPr/>
          <p:nvPr/>
        </p:nvSpPr>
        <p:spPr>
          <a:xfrm>
            <a:off x="4719565" y="1905889"/>
            <a:ext cx="3863183" cy="6567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dirty="0">
                <a:solidFill>
                  <a:schemeClr val="tx1"/>
                </a:solidFill>
              </a:rPr>
              <a:t>local or state government workers in states subject to OSHA’s jurisdiction.  </a:t>
            </a:r>
          </a:p>
        </p:txBody>
      </p:sp>
      <p:sp>
        <p:nvSpPr>
          <p:cNvPr id="15" name="Rectangle 14"/>
          <p:cNvSpPr/>
          <p:nvPr/>
        </p:nvSpPr>
        <p:spPr>
          <a:xfrm>
            <a:off x="686115" y="2674921"/>
            <a:ext cx="7896633" cy="603887"/>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i="1" dirty="0">
                <a:solidFill>
                  <a:schemeClr val="tx1"/>
                </a:solidFill>
              </a:rPr>
              <a:t>And</a:t>
            </a:r>
            <a:r>
              <a:rPr lang="en-US" sz="1600" dirty="0">
                <a:solidFill>
                  <a:schemeClr val="tx1"/>
                </a:solidFill>
              </a:rPr>
              <a:t> that Congressional appropriations generally limit OSHA enforcement against employers with 10 or fewer employees. </a:t>
            </a:r>
          </a:p>
        </p:txBody>
      </p:sp>
      <p:sp>
        <p:nvSpPr>
          <p:cNvPr id="16" name="Rectangle 15"/>
          <p:cNvSpPr/>
          <p:nvPr/>
        </p:nvSpPr>
        <p:spPr>
          <a:xfrm>
            <a:off x="686115" y="3371776"/>
            <a:ext cx="7896633" cy="603887"/>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i="1" dirty="0">
                <a:solidFill>
                  <a:schemeClr val="tx1"/>
                </a:solidFill>
              </a:rPr>
              <a:t>And </a:t>
            </a:r>
            <a:r>
              <a:rPr lang="en-US" sz="1600" dirty="0">
                <a:solidFill>
                  <a:schemeClr val="tx1"/>
                </a:solidFill>
              </a:rPr>
              <a:t>OSHA’s own website lists PPE standards as among the 10 most-cited violations.   </a:t>
            </a:r>
          </a:p>
        </p:txBody>
      </p:sp>
    </p:spTree>
    <p:extLst>
      <p:ext uri="{BB962C8B-B14F-4D97-AF65-F5344CB8AC3E}">
        <p14:creationId xmlns:p14="http://schemas.microsoft.com/office/powerpoint/2010/main" val="4021806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Existing </a:t>
            </a:r>
            <a:r>
              <a:rPr lang="en-US" dirty="0" smtClean="0"/>
              <a:t>Chemicals</a:t>
            </a:r>
            <a:endParaRPr lang="en-US" dirty="0"/>
          </a:p>
        </p:txBody>
      </p:sp>
      <p:graphicFrame>
        <p:nvGraphicFramePr>
          <p:cNvPr id="12" name="Content Placeholder 11"/>
          <p:cNvGraphicFramePr>
            <a:graphicFrameLocks noGrp="1"/>
          </p:cNvGraphicFramePr>
          <p:nvPr>
            <p:ph sz="quarter" idx="1"/>
            <p:extLst>
              <p:ext uri="{D42A27DB-BD31-4B8C-83A1-F6EECF244321}">
                <p14:modId xmlns:p14="http://schemas.microsoft.com/office/powerpoint/2010/main" val="285991030"/>
              </p:ext>
            </p:extLst>
          </p:nvPr>
        </p:nvGraphicFramePr>
        <p:xfrm>
          <a:off x="530352" y="1374753"/>
          <a:ext cx="7945190" cy="3032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26</a:t>
            </a:fld>
            <a:endParaRPr lang="en-US"/>
          </a:p>
        </p:txBody>
      </p:sp>
      <p:pic>
        <p:nvPicPr>
          <p:cNvPr id="2050" name="Picture 2" descr="https://www.bdlaw.com/content/uploads/2019/09/safety-helmet-goggles-earphones-default-thumbnail-teaser-thumbnail-teaser-1149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422" y="258594"/>
            <a:ext cx="2762250"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itle 5"/>
          <p:cNvSpPr txBox="1">
            <a:spLocks/>
          </p:cNvSpPr>
          <p:nvPr/>
        </p:nvSpPr>
        <p:spPr>
          <a:xfrm>
            <a:off x="530352" y="722217"/>
            <a:ext cx="8193024" cy="4977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r>
              <a:rPr lang="en-US" sz="2400" i="1" dirty="0" smtClean="0">
                <a:solidFill>
                  <a:schemeClr val="tx2"/>
                </a:solidFill>
              </a:rPr>
              <a:t>Conditions of Use</a:t>
            </a:r>
          </a:p>
        </p:txBody>
      </p:sp>
    </p:spTree>
    <p:extLst>
      <p:ext uri="{BB962C8B-B14F-4D97-AF65-F5344CB8AC3E}">
        <p14:creationId xmlns:p14="http://schemas.microsoft.com/office/powerpoint/2010/main" val="1269246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Existing Chemicals</a:t>
            </a:r>
            <a:endParaRPr lang="en-US" dirty="0"/>
          </a:p>
        </p:txBody>
      </p:sp>
      <p:pic>
        <p:nvPicPr>
          <p:cNvPr id="23" name="Picture Placeholder 2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0237" r="20237"/>
          <a:stretch>
            <a:fillRect/>
          </a:stretch>
        </p:blipFill>
        <p:spPr>
          <a:xfrm>
            <a:off x="5799646" y="1108830"/>
            <a:ext cx="3006026" cy="3268892"/>
          </a:xfrm>
        </p:spPr>
      </p:pic>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27</a:t>
            </a:fld>
            <a:endParaRPr lang="en-US"/>
          </a:p>
        </p:txBody>
      </p:sp>
      <p:sp>
        <p:nvSpPr>
          <p:cNvPr id="12" name="Title 5"/>
          <p:cNvSpPr txBox="1">
            <a:spLocks/>
          </p:cNvSpPr>
          <p:nvPr/>
        </p:nvSpPr>
        <p:spPr>
          <a:xfrm>
            <a:off x="530352" y="722217"/>
            <a:ext cx="8193024" cy="4977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r>
              <a:rPr lang="en-US" sz="2400" i="1" dirty="0">
                <a:solidFill>
                  <a:schemeClr val="tx2"/>
                </a:solidFill>
              </a:rPr>
              <a:t>TSCA § </a:t>
            </a:r>
            <a:r>
              <a:rPr lang="en-US" sz="2400" i="1" dirty="0" smtClean="0">
                <a:solidFill>
                  <a:schemeClr val="tx2"/>
                </a:solidFill>
              </a:rPr>
              <a:t>6</a:t>
            </a:r>
            <a:endParaRPr lang="en-US" sz="2400" i="1" dirty="0">
              <a:solidFill>
                <a:schemeClr val="tx2"/>
              </a:solidFill>
            </a:endParaRPr>
          </a:p>
        </p:txBody>
      </p:sp>
      <p:sp>
        <p:nvSpPr>
          <p:cNvPr id="2" name="Content Placeholder 1"/>
          <p:cNvSpPr>
            <a:spLocks noGrp="1"/>
          </p:cNvSpPr>
          <p:nvPr>
            <p:ph sz="quarter" idx="13"/>
          </p:nvPr>
        </p:nvSpPr>
        <p:spPr/>
        <p:txBody>
          <a:bodyPr>
            <a:normAutofit fontScale="85000" lnSpcReduction="20000"/>
          </a:bodyPr>
          <a:lstStyle/>
          <a:p>
            <a:r>
              <a:rPr lang="en-US" dirty="0" smtClean="0"/>
              <a:t>Risk management rules:</a:t>
            </a:r>
          </a:p>
          <a:p>
            <a:pPr lvl="1"/>
            <a:r>
              <a:rPr lang="en-US" dirty="0" smtClean="0"/>
              <a:t>5 PBT rules – partial bans</a:t>
            </a:r>
          </a:p>
          <a:p>
            <a:pPr lvl="1"/>
            <a:r>
              <a:rPr lang="en-US" dirty="0" smtClean="0"/>
              <a:t>Proposed ban on chrysotile asbestos</a:t>
            </a:r>
          </a:p>
          <a:p>
            <a:pPr lvl="1"/>
            <a:r>
              <a:rPr lang="en-US" dirty="0" smtClean="0"/>
              <a:t>Where it does not impose a ban, EPA plans to adopt requirements for: </a:t>
            </a:r>
          </a:p>
          <a:p>
            <a:pPr lvl="2"/>
            <a:r>
              <a:rPr lang="en-US" dirty="0" smtClean="0"/>
              <a:t>PPE</a:t>
            </a:r>
          </a:p>
          <a:p>
            <a:pPr lvl="2"/>
            <a:r>
              <a:rPr lang="en-US" dirty="0" smtClean="0"/>
              <a:t>Hazard communication</a:t>
            </a:r>
          </a:p>
          <a:p>
            <a:pPr lvl="2"/>
            <a:r>
              <a:rPr lang="en-US" dirty="0" smtClean="0"/>
              <a:t>Existing Chemical Exposure Limits (ECELs)</a:t>
            </a:r>
            <a:endParaRPr lang="en-US" dirty="0"/>
          </a:p>
        </p:txBody>
      </p:sp>
    </p:spTree>
    <p:extLst>
      <p:ext uri="{BB962C8B-B14F-4D97-AF65-F5344CB8AC3E}">
        <p14:creationId xmlns:p14="http://schemas.microsoft.com/office/powerpoint/2010/main" val="966236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Existing Chemicals</a:t>
            </a:r>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28</a:t>
            </a:fld>
            <a:endParaRPr lang="en-US"/>
          </a:p>
        </p:txBody>
      </p:sp>
      <p:sp>
        <p:nvSpPr>
          <p:cNvPr id="13" name="Title 5"/>
          <p:cNvSpPr txBox="1">
            <a:spLocks/>
          </p:cNvSpPr>
          <p:nvPr/>
        </p:nvSpPr>
        <p:spPr>
          <a:xfrm>
            <a:off x="530352" y="722217"/>
            <a:ext cx="8193024" cy="4977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r>
              <a:rPr lang="en-US" sz="2400" i="1" dirty="0">
                <a:solidFill>
                  <a:schemeClr val="tx2"/>
                </a:solidFill>
              </a:rPr>
              <a:t>TSCA § 6 Proposed asbestos rule</a:t>
            </a:r>
          </a:p>
        </p:txBody>
      </p:sp>
      <p:sp>
        <p:nvSpPr>
          <p:cNvPr id="15" name="Rectangle 14"/>
          <p:cNvSpPr/>
          <p:nvPr/>
        </p:nvSpPr>
        <p:spPr>
          <a:xfrm>
            <a:off x="530351" y="1532738"/>
            <a:ext cx="6059635" cy="90794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dirty="0"/>
              <a:t>OSHA’s PEL is 0.1 fiber per cubic centimeter (f/cc) as an 8-hour time-weighted average (TWA). </a:t>
            </a:r>
          </a:p>
        </p:txBody>
      </p:sp>
      <p:sp>
        <p:nvSpPr>
          <p:cNvPr id="16" name="Rectangle 15"/>
          <p:cNvSpPr/>
          <p:nvPr/>
        </p:nvSpPr>
        <p:spPr>
          <a:xfrm>
            <a:off x="3160460" y="2732470"/>
            <a:ext cx="5367423" cy="11714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dirty="0">
                <a:solidFill>
                  <a:schemeClr val="tx1"/>
                </a:solidFill>
              </a:rPr>
              <a:t>EPA’s ECEL would have been 0.05 f/cc TWA, or </a:t>
            </a:r>
            <a:r>
              <a:rPr lang="en-US" b="1" dirty="0">
                <a:solidFill>
                  <a:schemeClr val="tx1"/>
                </a:solidFill>
              </a:rPr>
              <a:t>95% lower than the OSHA PEL</a:t>
            </a:r>
            <a:r>
              <a:rPr lang="en-US" dirty="0">
                <a:solidFill>
                  <a:schemeClr val="tx1"/>
                </a:solidFill>
              </a:rPr>
              <a:t>, NIOSH REL, Cal/OSHA PEL, and the ACGIH TLV. </a:t>
            </a:r>
          </a:p>
        </p:txBody>
      </p:sp>
      <p:cxnSp>
        <p:nvCxnSpPr>
          <p:cNvPr id="19" name="Elbow Connector 18"/>
          <p:cNvCxnSpPr/>
          <p:nvPr/>
        </p:nvCxnSpPr>
        <p:spPr>
          <a:xfrm>
            <a:off x="1374753" y="2503564"/>
            <a:ext cx="1671145" cy="801219"/>
          </a:xfrm>
          <a:prstGeom prst="bentConnector3">
            <a:avLst>
              <a:gd name="adj1" fmla="val 132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84156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Existing Chemicals</a:t>
            </a:r>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29</a:t>
            </a:fld>
            <a:endParaRPr lang="en-US"/>
          </a:p>
        </p:txBody>
      </p:sp>
      <p:sp>
        <p:nvSpPr>
          <p:cNvPr id="12" name="Title 5"/>
          <p:cNvSpPr txBox="1">
            <a:spLocks/>
          </p:cNvSpPr>
          <p:nvPr/>
        </p:nvSpPr>
        <p:spPr>
          <a:xfrm>
            <a:off x="530352" y="722217"/>
            <a:ext cx="8193024" cy="4977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r>
              <a:rPr lang="en-US" sz="2400" i="1" dirty="0">
                <a:solidFill>
                  <a:schemeClr val="tx2"/>
                </a:solidFill>
              </a:rPr>
              <a:t>TSCA § 6 Proposed asbestos rule</a:t>
            </a:r>
          </a:p>
        </p:txBody>
      </p:sp>
      <p:sp>
        <p:nvSpPr>
          <p:cNvPr id="13" name="Rectangle 12"/>
          <p:cNvSpPr/>
          <p:nvPr/>
        </p:nvSpPr>
        <p:spPr>
          <a:xfrm>
            <a:off x="530352" y="1497889"/>
            <a:ext cx="6059635" cy="907941"/>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dirty="0"/>
              <a:t>EPA’s action level would have been half the ECEL, or 0.025 f/cc. </a:t>
            </a:r>
          </a:p>
        </p:txBody>
      </p:sp>
      <p:sp>
        <p:nvSpPr>
          <p:cNvPr id="14" name="Rectangle 13"/>
          <p:cNvSpPr/>
          <p:nvPr/>
        </p:nvSpPr>
        <p:spPr>
          <a:xfrm>
            <a:off x="2440503" y="2566626"/>
            <a:ext cx="6282873" cy="1340909"/>
          </a:xfrm>
          <a:prstGeom prst="rect">
            <a:avLst/>
          </a:prstGeom>
          <a:solidFill>
            <a:schemeClr val="accent3">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dirty="0">
                <a:solidFill>
                  <a:schemeClr val="tx1"/>
                </a:solidFill>
              </a:rPr>
              <a:t>EPA acknowledged that “[i]t is also unknown whether facilities could, under the ECEL provision, routinely monitor at or below the ECEL or ECEL-action level with reasonable certainty.”   </a:t>
            </a:r>
          </a:p>
        </p:txBody>
      </p:sp>
      <p:cxnSp>
        <p:nvCxnSpPr>
          <p:cNvPr id="16" name="Elbow Connector 15"/>
          <p:cNvCxnSpPr/>
          <p:nvPr/>
        </p:nvCxnSpPr>
        <p:spPr>
          <a:xfrm>
            <a:off x="1374753" y="2503564"/>
            <a:ext cx="958544" cy="889175"/>
          </a:xfrm>
          <a:prstGeom prst="bentConnector3">
            <a:avLst>
              <a:gd name="adj1" fmla="val 1974"/>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7854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OSH Act § 4(b)(1): </a:t>
            </a:r>
            <a:br>
              <a:rPr lang="en-US" dirty="0" smtClean="0"/>
            </a:br>
            <a:r>
              <a:rPr lang="en-US" dirty="0" smtClean="0"/>
              <a:t>OSHA may be preempted</a:t>
            </a:r>
            <a:endParaRPr lang="en-US" dirty="0"/>
          </a:p>
        </p:txBody>
      </p:sp>
      <p:sp>
        <p:nvSpPr>
          <p:cNvPr id="11" name="Footer Placeholder 10"/>
          <p:cNvSpPr>
            <a:spLocks noGrp="1"/>
          </p:cNvSpPr>
          <p:nvPr>
            <p:ph type="ftr" sz="quarter" idx="3"/>
          </p:nvPr>
        </p:nvSpPr>
        <p:spPr/>
        <p:txBody>
          <a:bodyPr/>
          <a:lstStyle/>
          <a:p>
            <a:r>
              <a:rPr lang="en-US" smtClean="0"/>
              <a:t>Product Stewardship Coalition - August 2, 2022</a:t>
            </a:r>
            <a:endParaRPr lang="en-US" dirty="0"/>
          </a:p>
        </p:txBody>
      </p:sp>
      <p:sp>
        <p:nvSpPr>
          <p:cNvPr id="16" name="Slide Number Placeholder 15"/>
          <p:cNvSpPr>
            <a:spLocks noGrp="1"/>
          </p:cNvSpPr>
          <p:nvPr>
            <p:ph type="sldNum" sz="quarter" idx="4"/>
          </p:nvPr>
        </p:nvSpPr>
        <p:spPr/>
        <p:txBody>
          <a:bodyPr/>
          <a:lstStyle/>
          <a:p>
            <a:fld id="{D61B5F57-4A2C-49B0-84EC-F72261796337}" type="slidenum">
              <a:rPr lang="en-US" smtClean="0"/>
              <a:pPr/>
              <a:t>3</a:t>
            </a:fld>
            <a:endParaRPr lang="en-US"/>
          </a:p>
        </p:txBody>
      </p:sp>
      <p:sp>
        <p:nvSpPr>
          <p:cNvPr id="14" name="Rectangle 13"/>
          <p:cNvSpPr/>
          <p:nvPr/>
        </p:nvSpPr>
        <p:spPr>
          <a:xfrm>
            <a:off x="1236302" y="1359141"/>
            <a:ext cx="6945715" cy="2091161"/>
          </a:xfrm>
          <a:prstGeom prst="rect">
            <a:avLst/>
          </a:prstGeom>
          <a:solidFill>
            <a:schemeClr val="accent3">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 4(b)(1): “Nothing in this Act shall apply to working conditions of employees with respect to which other Federal agencies … exercise statutory authority to prescribe or enforce standards or regulations affecting occupational safety or health.” </a:t>
            </a:r>
          </a:p>
        </p:txBody>
      </p:sp>
      <p:sp>
        <p:nvSpPr>
          <p:cNvPr id="17" name="Rectangle 16"/>
          <p:cNvSpPr/>
          <p:nvPr/>
        </p:nvSpPr>
        <p:spPr>
          <a:xfrm>
            <a:off x="1236302" y="3518945"/>
            <a:ext cx="6945715" cy="71966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solidFill>
              </a:rPr>
              <a:t>Another federal agency that exercises its statutory authority over occupational safety and health issues may preempt OSHA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Existing </a:t>
            </a:r>
            <a:r>
              <a:rPr lang="en-US" dirty="0" smtClean="0"/>
              <a:t>Chemicals</a:t>
            </a:r>
            <a:endParaRPr lang="en-US" dirty="0"/>
          </a:p>
        </p:txBody>
      </p:sp>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30</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468834715"/>
              </p:ext>
            </p:extLst>
          </p:nvPr>
        </p:nvGraphicFramePr>
        <p:xfrm>
          <a:off x="530352" y="961009"/>
          <a:ext cx="8275320" cy="3478562"/>
        </p:xfrm>
        <a:graphic>
          <a:graphicData uri="http://schemas.openxmlformats.org/drawingml/2006/table">
            <a:tbl>
              <a:tblPr firstRow="1" bandRow="1">
                <a:tableStyleId>{5C22544A-7EE6-4342-B048-85BDC9FD1C3A}</a:tableStyleId>
              </a:tblPr>
              <a:tblGrid>
                <a:gridCol w="3712718">
                  <a:extLst>
                    <a:ext uri="{9D8B030D-6E8A-4147-A177-3AD203B41FA5}">
                      <a16:colId xmlns:a16="http://schemas.microsoft.com/office/drawing/2014/main" val="2524410038"/>
                    </a:ext>
                  </a:extLst>
                </a:gridCol>
                <a:gridCol w="1804162">
                  <a:extLst>
                    <a:ext uri="{9D8B030D-6E8A-4147-A177-3AD203B41FA5}">
                      <a16:colId xmlns:a16="http://schemas.microsoft.com/office/drawing/2014/main" val="2342197801"/>
                    </a:ext>
                  </a:extLst>
                </a:gridCol>
                <a:gridCol w="2758440">
                  <a:extLst>
                    <a:ext uri="{9D8B030D-6E8A-4147-A177-3AD203B41FA5}">
                      <a16:colId xmlns:a16="http://schemas.microsoft.com/office/drawing/2014/main" val="345042561"/>
                    </a:ext>
                  </a:extLst>
                </a:gridCol>
              </a:tblGrid>
              <a:tr h="850747">
                <a:tc>
                  <a:txBody>
                    <a:bodyPr/>
                    <a:lstStyle/>
                    <a:p>
                      <a:pPr algn="ctr"/>
                      <a:r>
                        <a:rPr lang="en-US" dirty="0" smtClean="0"/>
                        <a:t>Chemical</a:t>
                      </a:r>
                      <a:endParaRPr lang="en-US" dirty="0"/>
                    </a:p>
                  </a:txBody>
                  <a:tcPr anchor="ctr"/>
                </a:tc>
                <a:tc>
                  <a:txBody>
                    <a:bodyPr/>
                    <a:lstStyle/>
                    <a:p>
                      <a:pPr algn="ctr"/>
                      <a:r>
                        <a:rPr lang="en-US" dirty="0" smtClean="0"/>
                        <a:t>EPA ECEL </a:t>
                      </a:r>
                    </a:p>
                    <a:p>
                      <a:pPr algn="ctr"/>
                      <a:r>
                        <a:rPr lang="en-US" dirty="0" smtClean="0"/>
                        <a:t>(8 </a:t>
                      </a:r>
                      <a:r>
                        <a:rPr lang="en-US" dirty="0" err="1" smtClean="0"/>
                        <a:t>hr</a:t>
                      </a:r>
                      <a:r>
                        <a:rPr lang="en-US" baseline="0" dirty="0" smtClean="0"/>
                        <a:t> TWA)</a:t>
                      </a:r>
                      <a:endParaRPr lang="en-US" dirty="0"/>
                    </a:p>
                  </a:txBody>
                  <a:tcPr anchor="ctr"/>
                </a:tc>
                <a:tc>
                  <a:txBody>
                    <a:bodyPr/>
                    <a:lstStyle/>
                    <a:p>
                      <a:pPr algn="ctr"/>
                      <a:r>
                        <a:rPr lang="en-US" dirty="0" smtClean="0"/>
                        <a:t>OSHA PEL</a:t>
                      </a:r>
                    </a:p>
                    <a:p>
                      <a:pPr algn="ctr"/>
                      <a:r>
                        <a:rPr lang="en-US" dirty="0" smtClean="0"/>
                        <a:t>(8 </a:t>
                      </a:r>
                      <a:r>
                        <a:rPr lang="en-US" dirty="0" err="1" smtClean="0"/>
                        <a:t>hr</a:t>
                      </a:r>
                      <a:r>
                        <a:rPr lang="en-US" baseline="0" dirty="0" smtClean="0"/>
                        <a:t> TWA)</a:t>
                      </a:r>
                      <a:endParaRPr lang="en-US" dirty="0"/>
                    </a:p>
                  </a:txBody>
                  <a:tcPr anchor="ctr"/>
                </a:tc>
                <a:extLst>
                  <a:ext uri="{0D108BD9-81ED-4DB2-BD59-A6C34878D82A}">
                    <a16:rowId xmlns:a16="http://schemas.microsoft.com/office/drawing/2014/main" val="3580058888"/>
                  </a:ext>
                </a:extLst>
              </a:tr>
              <a:tr h="656243">
                <a:tc>
                  <a:txBody>
                    <a:bodyPr/>
                    <a:lstStyle/>
                    <a:p>
                      <a:r>
                        <a:rPr lang="en-US" dirty="0" smtClean="0"/>
                        <a:t>1-Bromopropane</a:t>
                      </a:r>
                      <a:endParaRPr lang="en-US" dirty="0"/>
                    </a:p>
                  </a:txBody>
                  <a:tcPr/>
                </a:tc>
                <a:tc>
                  <a:txBody>
                    <a:bodyPr/>
                    <a:lstStyle/>
                    <a:p>
                      <a:r>
                        <a:rPr lang="en-US" dirty="0" smtClean="0"/>
                        <a:t>0.05 ppm</a:t>
                      </a:r>
                      <a:endParaRPr lang="en-US" dirty="0"/>
                    </a:p>
                  </a:txBody>
                  <a:tcPr/>
                </a:tc>
                <a:tc>
                  <a:txBody>
                    <a:bodyPr/>
                    <a:lstStyle/>
                    <a:p>
                      <a:r>
                        <a:rPr lang="en-US" dirty="0" smtClean="0"/>
                        <a:t>Not established</a:t>
                      </a:r>
                    </a:p>
                    <a:p>
                      <a:r>
                        <a:rPr lang="en-US" sz="1800" kern="1200" dirty="0" smtClean="0">
                          <a:solidFill>
                            <a:schemeClr val="dk1"/>
                          </a:solidFill>
                          <a:effectLst/>
                          <a:latin typeface="+mn-lt"/>
                          <a:ea typeface="+mn-ea"/>
                          <a:cs typeface="+mn-cs"/>
                        </a:rPr>
                        <a:t>(ACGIH TLV 0.1 ppm)</a:t>
                      </a:r>
                      <a:endParaRPr lang="en-US" dirty="0"/>
                    </a:p>
                  </a:txBody>
                  <a:tcPr/>
                </a:tc>
                <a:extLst>
                  <a:ext uri="{0D108BD9-81ED-4DB2-BD59-A6C34878D82A}">
                    <a16:rowId xmlns:a16="http://schemas.microsoft.com/office/drawing/2014/main" val="2698246144"/>
                  </a:ext>
                </a:extLst>
              </a:tr>
              <a:tr h="492893">
                <a:tc>
                  <a:txBody>
                    <a:bodyPr/>
                    <a:lstStyle/>
                    <a:p>
                      <a:r>
                        <a:rPr lang="en-US" dirty="0" smtClean="0"/>
                        <a:t>Methylene chloride</a:t>
                      </a:r>
                      <a:endParaRPr lang="en-US" dirty="0"/>
                    </a:p>
                  </a:txBody>
                  <a:tcPr/>
                </a:tc>
                <a:tc>
                  <a:txBody>
                    <a:bodyPr/>
                    <a:lstStyle/>
                    <a:p>
                      <a:r>
                        <a:rPr lang="en-US" dirty="0" smtClean="0"/>
                        <a:t>2 ppm</a:t>
                      </a:r>
                      <a:endParaRPr lang="en-US" dirty="0"/>
                    </a:p>
                  </a:txBody>
                  <a:tcPr/>
                </a:tc>
                <a:tc>
                  <a:txBody>
                    <a:bodyPr/>
                    <a:lstStyle/>
                    <a:p>
                      <a:r>
                        <a:rPr lang="en-US" dirty="0" smtClean="0"/>
                        <a:t>25 ppm </a:t>
                      </a:r>
                      <a:endParaRPr lang="en-US" dirty="0"/>
                    </a:p>
                  </a:txBody>
                  <a:tcPr/>
                </a:tc>
                <a:extLst>
                  <a:ext uri="{0D108BD9-81ED-4DB2-BD59-A6C34878D82A}">
                    <a16:rowId xmlns:a16="http://schemas.microsoft.com/office/drawing/2014/main" val="579899103"/>
                  </a:ext>
                </a:extLst>
              </a:tr>
              <a:tr h="492893">
                <a:tc>
                  <a:txBody>
                    <a:bodyPr/>
                    <a:lstStyle/>
                    <a:p>
                      <a:r>
                        <a:rPr lang="en-US" sz="1800" b="0" i="0" u="none" strike="noStrike" kern="1200" baseline="0" dirty="0" smtClean="0">
                          <a:solidFill>
                            <a:schemeClr val="dk1"/>
                          </a:solidFill>
                          <a:latin typeface="+mn-lt"/>
                          <a:ea typeface="+mn-ea"/>
                          <a:cs typeface="+mn-cs"/>
                        </a:rPr>
                        <a:t>Trichloroethylene </a:t>
                      </a:r>
                      <a:endParaRPr lang="en-US" dirty="0"/>
                    </a:p>
                  </a:txBody>
                  <a:tcPr/>
                </a:tc>
                <a:tc>
                  <a:txBody>
                    <a:bodyPr/>
                    <a:lstStyle/>
                    <a:p>
                      <a:r>
                        <a:rPr lang="en-US" dirty="0" smtClean="0"/>
                        <a:t>4 ppb</a:t>
                      </a:r>
                      <a:endParaRPr lang="en-US" dirty="0"/>
                    </a:p>
                  </a:txBody>
                  <a:tcPr/>
                </a:tc>
                <a:tc>
                  <a:txBody>
                    <a:bodyPr/>
                    <a:lstStyle/>
                    <a:p>
                      <a:r>
                        <a:rPr lang="en-US" dirty="0" smtClean="0"/>
                        <a:t>100 ppm</a:t>
                      </a:r>
                      <a:endParaRPr lang="en-US" dirty="0"/>
                    </a:p>
                  </a:txBody>
                  <a:tcPr/>
                </a:tc>
                <a:extLst>
                  <a:ext uri="{0D108BD9-81ED-4DB2-BD59-A6C34878D82A}">
                    <a16:rowId xmlns:a16="http://schemas.microsoft.com/office/drawing/2014/main" val="564083394"/>
                  </a:ext>
                </a:extLst>
              </a:tr>
              <a:tr h="492893">
                <a:tc>
                  <a:txBody>
                    <a:bodyPr/>
                    <a:lstStyle/>
                    <a:p>
                      <a:r>
                        <a:rPr lang="en-US" sz="1800" b="0" i="0" u="none" strike="noStrike" kern="1200" baseline="0" dirty="0" smtClean="0">
                          <a:solidFill>
                            <a:schemeClr val="dk1"/>
                          </a:solidFill>
                          <a:latin typeface="+mn-lt"/>
                          <a:ea typeface="+mn-ea"/>
                          <a:cs typeface="+mn-cs"/>
                        </a:rPr>
                        <a:t>Carbon Tetrachloride </a:t>
                      </a:r>
                      <a:endParaRPr lang="en-US" dirty="0"/>
                    </a:p>
                  </a:txBody>
                  <a:tcPr/>
                </a:tc>
                <a:tc>
                  <a:txBody>
                    <a:bodyPr/>
                    <a:lstStyle/>
                    <a:p>
                      <a:r>
                        <a:rPr lang="en-US" dirty="0" smtClean="0"/>
                        <a:t>0.03 ppm</a:t>
                      </a:r>
                      <a:endParaRPr lang="en-US" dirty="0"/>
                    </a:p>
                  </a:txBody>
                  <a:tcPr/>
                </a:tc>
                <a:tc>
                  <a:txBody>
                    <a:bodyPr/>
                    <a:lstStyle/>
                    <a:p>
                      <a:r>
                        <a:rPr lang="en-US" dirty="0" smtClean="0"/>
                        <a:t>10 ppm</a:t>
                      </a:r>
                      <a:endParaRPr lang="en-US" dirty="0"/>
                    </a:p>
                  </a:txBody>
                  <a:tcPr/>
                </a:tc>
                <a:extLst>
                  <a:ext uri="{0D108BD9-81ED-4DB2-BD59-A6C34878D82A}">
                    <a16:rowId xmlns:a16="http://schemas.microsoft.com/office/drawing/2014/main" val="3111737537"/>
                  </a:ext>
                </a:extLst>
              </a:tr>
              <a:tr h="492893">
                <a:tc>
                  <a:txBody>
                    <a:bodyPr/>
                    <a:lstStyle/>
                    <a:p>
                      <a:r>
                        <a:rPr lang="en-US" sz="1800" b="0" i="0" u="none" strike="noStrike" kern="1200" baseline="0" dirty="0" err="1" smtClean="0">
                          <a:solidFill>
                            <a:schemeClr val="dk1"/>
                          </a:solidFill>
                          <a:latin typeface="+mn-lt"/>
                          <a:ea typeface="+mn-ea"/>
                          <a:cs typeface="+mn-cs"/>
                        </a:rPr>
                        <a:t>Perchloroethylene</a:t>
                      </a:r>
                      <a:r>
                        <a:rPr lang="en-US" sz="1800" b="0" i="0" u="none" strike="noStrike" kern="1200" baseline="0" dirty="0" smtClean="0">
                          <a:solidFill>
                            <a:schemeClr val="dk1"/>
                          </a:solidFill>
                          <a:latin typeface="+mn-lt"/>
                          <a:ea typeface="+mn-ea"/>
                          <a:cs typeface="+mn-cs"/>
                        </a:rPr>
                        <a:t> </a:t>
                      </a:r>
                      <a:endParaRPr lang="en-US" dirty="0"/>
                    </a:p>
                  </a:txBody>
                  <a:tcPr/>
                </a:tc>
                <a:tc>
                  <a:txBody>
                    <a:bodyPr/>
                    <a:lstStyle/>
                    <a:p>
                      <a:r>
                        <a:rPr lang="en-US" dirty="0" smtClean="0"/>
                        <a:t>0.14 ppm</a:t>
                      </a:r>
                      <a:endParaRPr lang="en-US" dirty="0"/>
                    </a:p>
                  </a:txBody>
                  <a:tcPr/>
                </a:tc>
                <a:tc>
                  <a:txBody>
                    <a:bodyPr/>
                    <a:lstStyle/>
                    <a:p>
                      <a:r>
                        <a:rPr lang="en-US" dirty="0" smtClean="0"/>
                        <a:t>100 ppm</a:t>
                      </a:r>
                      <a:endParaRPr lang="en-US" dirty="0"/>
                    </a:p>
                  </a:txBody>
                  <a:tcPr/>
                </a:tc>
                <a:extLst>
                  <a:ext uri="{0D108BD9-81ED-4DB2-BD59-A6C34878D82A}">
                    <a16:rowId xmlns:a16="http://schemas.microsoft.com/office/drawing/2014/main" val="2941383720"/>
                  </a:ext>
                </a:extLst>
              </a:tr>
            </a:tbl>
          </a:graphicData>
        </a:graphic>
      </p:graphicFrame>
    </p:spTree>
    <p:extLst>
      <p:ext uri="{BB962C8B-B14F-4D97-AF65-F5344CB8AC3E}">
        <p14:creationId xmlns:p14="http://schemas.microsoft.com/office/powerpoint/2010/main" val="462278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Existing Chemicals</a:t>
            </a:r>
            <a:endParaRPr lang="en-US" dirty="0"/>
          </a:p>
        </p:txBody>
      </p:sp>
      <p:graphicFrame>
        <p:nvGraphicFramePr>
          <p:cNvPr id="21" name="Content Placeholder 20"/>
          <p:cNvGraphicFramePr>
            <a:graphicFrameLocks noGrp="1"/>
          </p:cNvGraphicFramePr>
          <p:nvPr>
            <p:ph sz="quarter" idx="1"/>
            <p:extLst>
              <p:ext uri="{D42A27DB-BD31-4B8C-83A1-F6EECF244321}">
                <p14:modId xmlns:p14="http://schemas.microsoft.com/office/powerpoint/2010/main" val="2975062867"/>
              </p:ext>
            </p:extLst>
          </p:nvPr>
        </p:nvGraphicFramePr>
        <p:xfrm>
          <a:off x="599436" y="1357483"/>
          <a:ext cx="8054855" cy="3032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31</a:t>
            </a:fld>
            <a:endParaRPr lang="en-US"/>
          </a:p>
        </p:txBody>
      </p:sp>
      <p:sp>
        <p:nvSpPr>
          <p:cNvPr id="13" name="Title 5"/>
          <p:cNvSpPr txBox="1">
            <a:spLocks/>
          </p:cNvSpPr>
          <p:nvPr/>
        </p:nvSpPr>
        <p:spPr>
          <a:xfrm>
            <a:off x="530352" y="722217"/>
            <a:ext cx="8193024" cy="4977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r>
              <a:rPr lang="en-US" sz="2400" i="1" dirty="0">
                <a:solidFill>
                  <a:schemeClr val="tx2"/>
                </a:solidFill>
              </a:rPr>
              <a:t>TSCA § 6 Risk Management Rules</a:t>
            </a:r>
          </a:p>
        </p:txBody>
      </p:sp>
    </p:spTree>
    <p:extLst>
      <p:ext uri="{BB962C8B-B14F-4D97-AF65-F5344CB8AC3E}">
        <p14:creationId xmlns:p14="http://schemas.microsoft.com/office/powerpoint/2010/main" val="3256720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Existing Chemicals</a:t>
            </a:r>
          </a:p>
        </p:txBody>
      </p:sp>
      <p:graphicFrame>
        <p:nvGraphicFramePr>
          <p:cNvPr id="13" name="Content Placeholder 12"/>
          <p:cNvGraphicFramePr>
            <a:graphicFrameLocks noGrp="1"/>
          </p:cNvGraphicFramePr>
          <p:nvPr>
            <p:ph sz="quarter" idx="1"/>
            <p:extLst>
              <p:ext uri="{D42A27DB-BD31-4B8C-83A1-F6EECF244321}">
                <p14:modId xmlns:p14="http://schemas.microsoft.com/office/powerpoint/2010/main" val="3950938757"/>
              </p:ext>
            </p:extLst>
          </p:nvPr>
        </p:nvGraphicFramePr>
        <p:xfrm>
          <a:off x="612648" y="1431509"/>
          <a:ext cx="8193024" cy="2956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32</a:t>
            </a:fld>
            <a:endParaRPr lang="en-US"/>
          </a:p>
        </p:txBody>
      </p:sp>
      <p:sp>
        <p:nvSpPr>
          <p:cNvPr id="12" name="Title 5"/>
          <p:cNvSpPr txBox="1">
            <a:spLocks/>
          </p:cNvSpPr>
          <p:nvPr/>
        </p:nvSpPr>
        <p:spPr>
          <a:xfrm>
            <a:off x="530352" y="722217"/>
            <a:ext cx="8193024" cy="4977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r>
              <a:rPr lang="en-US" sz="2400" i="1" dirty="0">
                <a:solidFill>
                  <a:schemeClr val="tx2"/>
                </a:solidFill>
              </a:rPr>
              <a:t>TSCA § 6 Risk Management Rules</a:t>
            </a:r>
          </a:p>
        </p:txBody>
      </p:sp>
    </p:spTree>
    <p:extLst>
      <p:ext uri="{BB962C8B-B14F-4D97-AF65-F5344CB8AC3E}">
        <p14:creationId xmlns:p14="http://schemas.microsoft.com/office/powerpoint/2010/main" val="896751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Key </a:t>
            </a:r>
            <a:r>
              <a:rPr lang="en-US" dirty="0" smtClean="0"/>
              <a:t>Takeaways</a:t>
            </a:r>
            <a:endParaRPr lang="en-US" dirty="0"/>
          </a:p>
        </p:txBody>
      </p:sp>
      <p:graphicFrame>
        <p:nvGraphicFramePr>
          <p:cNvPr id="12" name="Content Placeholder 11"/>
          <p:cNvGraphicFramePr>
            <a:graphicFrameLocks noGrp="1"/>
          </p:cNvGraphicFramePr>
          <p:nvPr>
            <p:ph sz="quarter" idx="1"/>
            <p:extLst>
              <p:ext uri="{D42A27DB-BD31-4B8C-83A1-F6EECF244321}">
                <p14:modId xmlns:p14="http://schemas.microsoft.com/office/powerpoint/2010/main" val="1501007839"/>
              </p:ext>
            </p:extLst>
          </p:nvPr>
        </p:nvGraphicFramePr>
        <p:xfrm>
          <a:off x="530352" y="1201262"/>
          <a:ext cx="8193024" cy="320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33</a:t>
            </a:fld>
            <a:endParaRPr lang="en-US"/>
          </a:p>
        </p:txBody>
      </p:sp>
    </p:spTree>
    <p:extLst>
      <p:ext uri="{BB962C8B-B14F-4D97-AF65-F5344CB8AC3E}">
        <p14:creationId xmlns:p14="http://schemas.microsoft.com/office/powerpoint/2010/main" val="1800009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lstStyle/>
          <a:p>
            <a:r>
              <a:rPr lang="en-US" smtClean="0"/>
              <a:t>Thank You!</a:t>
            </a:r>
            <a:endParaRPr lang="en-US" dirty="0"/>
          </a:p>
        </p:txBody>
      </p:sp>
      <p:sp>
        <p:nvSpPr>
          <p:cNvPr id="8" name="Footer Placeholder 7"/>
          <p:cNvSpPr>
            <a:spLocks noGrp="1"/>
          </p:cNvSpPr>
          <p:nvPr>
            <p:ph type="ftr" sz="quarter" idx="10"/>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11"/>
          </p:nvPr>
        </p:nvSpPr>
        <p:spPr/>
        <p:txBody>
          <a:bodyPr/>
          <a:lstStyle/>
          <a:p>
            <a:fld id="{D61B5F57-4A2C-49B0-84EC-F72261796337}" type="slidenum">
              <a:rPr lang="en-US" smtClean="0"/>
              <a:pPr/>
              <a:t>34</a:t>
            </a:fld>
            <a:endParaRPr lang="en-US"/>
          </a:p>
        </p:txBody>
      </p:sp>
      <p:pic>
        <p:nvPicPr>
          <p:cNvPr id="41" name="Picture Placeholder 4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7279" r="17279"/>
          <a:stretch>
            <a:fillRect/>
          </a:stretch>
        </p:blipFill>
        <p:spPr>
          <a:xfrm>
            <a:off x="624009" y="2245531"/>
            <a:ext cx="1097280" cy="914400"/>
          </a:xfrm>
        </p:spPr>
      </p:pic>
      <p:sp>
        <p:nvSpPr>
          <p:cNvPr id="9" name="Content Placeholder 8"/>
          <p:cNvSpPr>
            <a:spLocks noGrp="1"/>
          </p:cNvSpPr>
          <p:nvPr>
            <p:ph type="body" sz="quarter" idx="14"/>
          </p:nvPr>
        </p:nvSpPr>
        <p:spPr>
          <a:xfrm>
            <a:off x="1795380" y="2245531"/>
            <a:ext cx="2742020" cy="246888"/>
          </a:xfrm>
        </p:spPr>
        <p:txBody>
          <a:bodyPr/>
          <a:lstStyle/>
          <a:p>
            <a:r>
              <a:rPr lang="en-US" dirty="0" smtClean="0"/>
              <a:t>Mark N. Duvall</a:t>
            </a:r>
            <a:endParaRPr lang="en-US" dirty="0"/>
          </a:p>
        </p:txBody>
      </p:sp>
      <p:sp>
        <p:nvSpPr>
          <p:cNvPr id="34" name="Text Placeholder 33"/>
          <p:cNvSpPr>
            <a:spLocks noGrp="1"/>
          </p:cNvSpPr>
          <p:nvPr>
            <p:ph type="body" sz="quarter" idx="17"/>
          </p:nvPr>
        </p:nvSpPr>
        <p:spPr>
          <a:xfrm>
            <a:off x="1795380" y="2516207"/>
            <a:ext cx="2742020" cy="731520"/>
          </a:xfrm>
        </p:spPr>
        <p:txBody>
          <a:bodyPr>
            <a:normAutofit/>
          </a:bodyPr>
          <a:lstStyle/>
          <a:p>
            <a:r>
              <a:rPr lang="en-US" dirty="0" smtClean="0">
                <a:hlinkClick r:id="rId3"/>
              </a:rPr>
              <a:t>mduvall@bdlaw.com</a:t>
            </a:r>
            <a:endParaRPr lang="en-US" dirty="0" smtClean="0"/>
          </a:p>
          <a:p>
            <a:r>
              <a:rPr lang="en-US" dirty="0" smtClean="0"/>
              <a:t>+1.202.789.6090</a:t>
            </a:r>
            <a:endParaRPr lang="en-US" dirty="0"/>
          </a:p>
        </p:txBody>
      </p:sp>
      <p:sp>
        <p:nvSpPr>
          <p:cNvPr id="39" name="Text Placeholder 38"/>
          <p:cNvSpPr>
            <a:spLocks noGrp="1"/>
          </p:cNvSpPr>
          <p:nvPr>
            <p:ph type="body" sz="quarter" idx="103"/>
          </p:nvPr>
        </p:nvSpPr>
        <p:spPr>
          <a:xfrm>
            <a:off x="1721289" y="3666285"/>
            <a:ext cx="2742020" cy="246888"/>
          </a:xfrm>
        </p:spPr>
        <p:txBody>
          <a:bodyPr/>
          <a:lstStyle/>
          <a:p>
            <a:r>
              <a:rPr lang="en-US" dirty="0" smtClean="0"/>
              <a:t> </a:t>
            </a:r>
            <a:endParaRPr lang="en-US" dirty="0"/>
          </a:p>
        </p:txBody>
      </p:sp>
      <p:sp>
        <p:nvSpPr>
          <p:cNvPr id="40" name="Text Placeholder 39"/>
          <p:cNvSpPr>
            <a:spLocks noGrp="1"/>
          </p:cNvSpPr>
          <p:nvPr>
            <p:ph type="body" sz="quarter" idx="104"/>
          </p:nvPr>
        </p:nvSpPr>
        <p:spPr>
          <a:xfrm>
            <a:off x="1795380" y="2968378"/>
            <a:ext cx="2742020" cy="731520"/>
          </a:xfrm>
        </p:spPr>
        <p:txBody>
          <a:bodyPr>
            <a:normAutofit/>
          </a:bodyPr>
          <a:lstStyle/>
          <a:p>
            <a:r>
              <a:rPr lang="en-US" dirty="0" smtClean="0"/>
              <a:t> </a:t>
            </a:r>
            <a:endParaRPr lang="en-US" dirty="0"/>
          </a:p>
        </p:txBody>
      </p:sp>
      <p:pic>
        <p:nvPicPr>
          <p:cNvPr id="3" name="Picture 2"/>
          <p:cNvPicPr>
            <a:picLocks noChangeAspect="1"/>
          </p:cNvPicPr>
          <p:nvPr/>
        </p:nvPicPr>
        <p:blipFill>
          <a:blip r:embed="rId4"/>
          <a:stretch>
            <a:fillRect/>
          </a:stretch>
        </p:blipFill>
        <p:spPr>
          <a:xfrm>
            <a:off x="5276219" y="1626720"/>
            <a:ext cx="3067681" cy="1032028"/>
          </a:xfrm>
          <a:prstGeom prst="rect">
            <a:avLst/>
          </a:prstGeom>
          <a:ln>
            <a:noFill/>
          </a:ln>
          <a:effectLst>
            <a:softEdge rad="112500"/>
          </a:effectLst>
        </p:spPr>
      </p:pic>
    </p:spTree>
    <p:extLst>
      <p:ext uri="{BB962C8B-B14F-4D97-AF65-F5344CB8AC3E}">
        <p14:creationId xmlns:p14="http://schemas.microsoft.com/office/powerpoint/2010/main" val="193737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US" dirty="0" smtClean="0"/>
              <a:t>TSCA </a:t>
            </a:r>
            <a:r>
              <a:rPr lang="en-US" dirty="0"/>
              <a:t>§</a:t>
            </a:r>
            <a:r>
              <a:rPr lang="en-US" dirty="0" smtClean="0"/>
              <a:t> 3(12) – Definitions </a:t>
            </a:r>
            <a:endParaRPr lang="en-US" dirty="0"/>
          </a:p>
        </p:txBody>
      </p:sp>
      <p:sp>
        <p:nvSpPr>
          <p:cNvPr id="16" name="Content Placeholder 15"/>
          <p:cNvSpPr>
            <a:spLocks noGrp="1"/>
          </p:cNvSpPr>
          <p:nvPr>
            <p:ph sz="quarter" idx="13"/>
          </p:nvPr>
        </p:nvSpPr>
        <p:spPr>
          <a:xfrm>
            <a:off x="608244" y="1643823"/>
            <a:ext cx="4699001" cy="1903711"/>
          </a:xfrm>
        </p:spPr>
        <p:txBody>
          <a:bodyPr>
            <a:normAutofit fontScale="92500"/>
          </a:bodyPr>
          <a:lstStyle/>
          <a:p>
            <a:pPr marL="0" indent="0">
              <a:lnSpc>
                <a:spcPct val="120000"/>
              </a:lnSpc>
              <a:buNone/>
            </a:pPr>
            <a:r>
              <a:rPr lang="en-US" sz="2400" dirty="0"/>
              <a:t>EPA must act to protect “</a:t>
            </a:r>
            <a:r>
              <a:rPr lang="en-US" sz="2400" b="1" dirty="0"/>
              <a:t>potentially exposed </a:t>
            </a:r>
            <a:r>
              <a:rPr lang="en-US" sz="2400" b="1" dirty="0" smtClean="0"/>
              <a:t>or susceptible subpopulations</a:t>
            </a:r>
            <a:r>
              <a:rPr lang="en-US" sz="2400" dirty="0" smtClean="0"/>
              <a:t>,” </a:t>
            </a:r>
            <a:r>
              <a:rPr lang="en-US" sz="2400" dirty="0"/>
              <a:t>including </a:t>
            </a:r>
            <a:r>
              <a:rPr lang="en-US" sz="2400" dirty="0" smtClean="0"/>
              <a:t>“</a:t>
            </a:r>
            <a:r>
              <a:rPr lang="en-US" sz="2400" b="1" dirty="0" smtClean="0"/>
              <a:t>workers</a:t>
            </a:r>
            <a:r>
              <a:rPr lang="en-US" sz="2400" dirty="0" smtClean="0"/>
              <a:t>.”</a:t>
            </a:r>
            <a:endParaRPr lang="en-US" sz="2400" dirty="0"/>
          </a:p>
        </p:txBody>
      </p:sp>
      <p:sp>
        <p:nvSpPr>
          <p:cNvPr id="9" name="Footer Placeholder 8"/>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t>4</a:t>
            </a:fld>
            <a:endParaRPr lang="en-US"/>
          </a:p>
        </p:txBody>
      </p:sp>
      <p:pic>
        <p:nvPicPr>
          <p:cNvPr id="2" name="Picture 1"/>
          <p:cNvPicPr>
            <a:picLocks noChangeAspect="1"/>
          </p:cNvPicPr>
          <p:nvPr/>
        </p:nvPicPr>
        <p:blipFill>
          <a:blip r:embed="rId2"/>
          <a:stretch>
            <a:fillRect/>
          </a:stretch>
        </p:blipFill>
        <p:spPr>
          <a:xfrm>
            <a:off x="5517555" y="1573103"/>
            <a:ext cx="2931840" cy="18197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TSCA § 9(c): </a:t>
            </a:r>
            <a:br>
              <a:rPr lang="en-US" dirty="0" smtClean="0"/>
            </a:br>
            <a:r>
              <a:rPr lang="en-US" dirty="0" smtClean="0"/>
              <a:t>Occupational Safety and Health</a:t>
            </a:r>
            <a:endParaRPr lang="en-US" dirty="0"/>
          </a:p>
        </p:txBody>
      </p:sp>
      <p:graphicFrame>
        <p:nvGraphicFramePr>
          <p:cNvPr id="9" name="Content Placeholder 8"/>
          <p:cNvGraphicFramePr>
            <a:graphicFrameLocks noGrp="1"/>
          </p:cNvGraphicFramePr>
          <p:nvPr>
            <p:ph idx="13"/>
            <p:extLst>
              <p:ext uri="{D42A27DB-BD31-4B8C-83A1-F6EECF244321}">
                <p14:modId xmlns:p14="http://schemas.microsoft.com/office/powerpoint/2010/main" val="4151548079"/>
              </p:ext>
            </p:extLst>
          </p:nvPr>
        </p:nvGraphicFramePr>
        <p:xfrm>
          <a:off x="530352" y="1359141"/>
          <a:ext cx="8193024" cy="296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ooter Placeholder 10"/>
          <p:cNvSpPr>
            <a:spLocks noGrp="1"/>
          </p:cNvSpPr>
          <p:nvPr>
            <p:ph type="ftr" sz="quarter" idx="3"/>
          </p:nvPr>
        </p:nvSpPr>
        <p:spPr/>
        <p:txBody>
          <a:bodyPr/>
          <a:lstStyle/>
          <a:p>
            <a:r>
              <a:rPr lang="en-US" smtClean="0"/>
              <a:t>Product Stewardship Coalition - August 2, 2022</a:t>
            </a:r>
            <a:endParaRPr lang="en-US" dirty="0"/>
          </a:p>
        </p:txBody>
      </p:sp>
      <p:sp>
        <p:nvSpPr>
          <p:cNvPr id="16" name="Slide Number Placeholder 15"/>
          <p:cNvSpPr>
            <a:spLocks noGrp="1"/>
          </p:cNvSpPr>
          <p:nvPr>
            <p:ph type="sldNum" sz="quarter" idx="4"/>
          </p:nvPr>
        </p:nvSpPr>
        <p:spPr/>
        <p:txBody>
          <a:bodyPr/>
          <a:lstStyle/>
          <a:p>
            <a:fld id="{D61B5F57-4A2C-49B0-84EC-F7226179633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a:t>TSCA § 9(c) Example: </a:t>
            </a:r>
            <a:br>
              <a:rPr lang="en-US" dirty="0"/>
            </a:br>
            <a:r>
              <a:rPr lang="en-US" sz="2700" i="1" dirty="0">
                <a:solidFill>
                  <a:schemeClr val="tx2"/>
                </a:solidFill>
              </a:rPr>
              <a:t>OSHA PSM </a:t>
            </a:r>
            <a:r>
              <a:rPr lang="en-US" sz="2700" i="1" dirty="0" smtClean="0">
                <a:solidFill>
                  <a:schemeClr val="tx2"/>
                </a:solidFill>
              </a:rPr>
              <a:t>Standard </a:t>
            </a:r>
            <a:r>
              <a:rPr lang="en-US" sz="2700" i="1" dirty="0">
                <a:solidFill>
                  <a:schemeClr val="tx2"/>
                </a:solidFill>
              </a:rPr>
              <a:t>and EPA’s RMP </a:t>
            </a:r>
            <a:r>
              <a:rPr lang="en-US" sz="2700" i="1" dirty="0" smtClean="0">
                <a:solidFill>
                  <a:schemeClr val="tx2"/>
                </a:solidFill>
              </a:rPr>
              <a:t>Rules</a:t>
            </a:r>
            <a:endParaRPr lang="en-US" sz="2700" dirty="0"/>
          </a:p>
        </p:txBody>
      </p:sp>
      <p:graphicFrame>
        <p:nvGraphicFramePr>
          <p:cNvPr id="15" name="Content Placeholder 14"/>
          <p:cNvGraphicFramePr>
            <a:graphicFrameLocks noGrp="1"/>
          </p:cNvGraphicFramePr>
          <p:nvPr>
            <p:ph sz="quarter" idx="13"/>
            <p:extLst>
              <p:ext uri="{D42A27DB-BD31-4B8C-83A1-F6EECF244321}">
                <p14:modId xmlns:p14="http://schemas.microsoft.com/office/powerpoint/2010/main" val="2139302034"/>
              </p:ext>
            </p:extLst>
          </p:nvPr>
        </p:nvGraphicFramePr>
        <p:xfrm>
          <a:off x="533400" y="1496429"/>
          <a:ext cx="8193024" cy="296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TSCA § 9(c)</a:t>
            </a:r>
            <a:endParaRPr lang="en-US" dirty="0"/>
          </a:p>
        </p:txBody>
      </p:sp>
      <p:sp>
        <p:nvSpPr>
          <p:cNvPr id="9" name="Footer Placeholder 8"/>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7</a:t>
            </a:fld>
            <a:endParaRPr lang="en-US"/>
          </a:p>
        </p:txBody>
      </p:sp>
      <p:pic>
        <p:nvPicPr>
          <p:cNvPr id="2" name="Picture 1"/>
          <p:cNvPicPr>
            <a:picLocks noChangeAspect="1"/>
          </p:cNvPicPr>
          <p:nvPr/>
        </p:nvPicPr>
        <p:blipFill>
          <a:blip r:embed="rId2"/>
          <a:stretch>
            <a:fillRect/>
          </a:stretch>
        </p:blipFill>
        <p:spPr>
          <a:xfrm>
            <a:off x="6591631" y="1038592"/>
            <a:ext cx="1668531" cy="1535049"/>
          </a:xfrm>
          <a:prstGeom prst="rect">
            <a:avLst/>
          </a:prstGeom>
        </p:spPr>
      </p:pic>
      <p:pic>
        <p:nvPicPr>
          <p:cNvPr id="3" name="Picture 2"/>
          <p:cNvPicPr>
            <a:picLocks noChangeAspect="1"/>
          </p:cNvPicPr>
          <p:nvPr/>
        </p:nvPicPr>
        <p:blipFill>
          <a:blip r:embed="rId3"/>
          <a:stretch>
            <a:fillRect/>
          </a:stretch>
        </p:blipFill>
        <p:spPr>
          <a:xfrm>
            <a:off x="6591631" y="2621737"/>
            <a:ext cx="1987411" cy="1652796"/>
          </a:xfrm>
          <a:prstGeom prst="rect">
            <a:avLst/>
          </a:prstGeom>
        </p:spPr>
      </p:pic>
      <p:sp>
        <p:nvSpPr>
          <p:cNvPr id="5" name="Rectangle 4"/>
          <p:cNvSpPr/>
          <p:nvPr/>
        </p:nvSpPr>
        <p:spPr>
          <a:xfrm>
            <a:off x="548640" y="1284097"/>
            <a:ext cx="5706533" cy="47696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rPr>
              <a:t>Dual enforcement possible</a:t>
            </a:r>
          </a:p>
        </p:txBody>
      </p:sp>
      <p:sp>
        <p:nvSpPr>
          <p:cNvPr id="18" name="Rectangle 17"/>
          <p:cNvSpPr/>
          <p:nvPr/>
        </p:nvSpPr>
        <p:spPr>
          <a:xfrm>
            <a:off x="530352" y="1906355"/>
            <a:ext cx="2746247" cy="364632"/>
          </a:xfrm>
          <a:prstGeom prst="rect">
            <a:avLst/>
          </a:prstGeom>
          <a:solidFill>
            <a:schemeClr val="accent3">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Separate proceedings</a:t>
            </a:r>
          </a:p>
        </p:txBody>
      </p:sp>
      <p:sp>
        <p:nvSpPr>
          <p:cNvPr id="19" name="Rectangle 18"/>
          <p:cNvSpPr/>
          <p:nvPr/>
        </p:nvSpPr>
        <p:spPr>
          <a:xfrm>
            <a:off x="3361267" y="1906354"/>
            <a:ext cx="2893906" cy="364632"/>
          </a:xfrm>
          <a:prstGeom prst="rect">
            <a:avLst/>
          </a:prstGeom>
          <a:solidFill>
            <a:schemeClr val="accent3">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Separate penalties</a:t>
            </a:r>
          </a:p>
        </p:txBody>
      </p:sp>
      <p:sp>
        <p:nvSpPr>
          <p:cNvPr id="20" name="Rectangle 19"/>
          <p:cNvSpPr/>
          <p:nvPr/>
        </p:nvSpPr>
        <p:spPr>
          <a:xfrm>
            <a:off x="548640" y="2416274"/>
            <a:ext cx="5706533" cy="76719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1"/>
                </a:solidFill>
              </a:rPr>
              <a:t>EPA</a:t>
            </a:r>
            <a:r>
              <a:rPr lang="en-US" sz="1600" dirty="0">
                <a:solidFill>
                  <a:schemeClr val="tx1"/>
                </a:solidFill>
              </a:rPr>
              <a:t> may specify the type of PPE needed, </a:t>
            </a:r>
            <a:r>
              <a:rPr lang="en-US" sz="1600" dirty="0" smtClean="0">
                <a:solidFill>
                  <a:schemeClr val="tx1"/>
                </a:solidFill>
              </a:rPr>
              <a:t>while </a:t>
            </a:r>
            <a:r>
              <a:rPr lang="en-US" sz="1600" b="1" dirty="0">
                <a:solidFill>
                  <a:schemeClr val="tx1"/>
                </a:solidFill>
              </a:rPr>
              <a:t>OSHA</a:t>
            </a:r>
            <a:r>
              <a:rPr lang="en-US" sz="1600" dirty="0">
                <a:solidFill>
                  <a:schemeClr val="tx1"/>
                </a:solidFill>
              </a:rPr>
              <a:t> leaves this determination to the employer</a:t>
            </a:r>
          </a:p>
        </p:txBody>
      </p:sp>
      <p:sp>
        <p:nvSpPr>
          <p:cNvPr id="21" name="Rectangle 20"/>
          <p:cNvSpPr/>
          <p:nvPr/>
        </p:nvSpPr>
        <p:spPr>
          <a:xfrm>
            <a:off x="548640" y="3328754"/>
            <a:ext cx="5706533" cy="767193"/>
          </a:xfrm>
          <a:prstGeom prst="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1"/>
                </a:solidFill>
              </a:rPr>
              <a:t>Employer may comply with OSHA </a:t>
            </a:r>
            <a:endParaRPr lang="en-US" sz="1600" b="1" dirty="0" smtClean="0">
              <a:solidFill>
                <a:schemeClr val="tx1"/>
              </a:solidFill>
            </a:endParaRPr>
          </a:p>
          <a:p>
            <a:pPr algn="ctr"/>
            <a:r>
              <a:rPr lang="en-US" sz="1600" b="1" i="1" dirty="0" smtClean="0">
                <a:solidFill>
                  <a:schemeClr val="tx1"/>
                </a:solidFill>
              </a:rPr>
              <a:t>and</a:t>
            </a:r>
            <a:r>
              <a:rPr lang="en-US" sz="1600" b="1" dirty="0" smtClean="0">
                <a:solidFill>
                  <a:schemeClr val="tx1"/>
                </a:solidFill>
              </a:rPr>
              <a:t> </a:t>
            </a:r>
            <a:r>
              <a:rPr lang="en-US" sz="1600" b="1" dirty="0">
                <a:solidFill>
                  <a:schemeClr val="tx1"/>
                </a:solidFill>
              </a:rPr>
              <a:t>violate TSCA</a:t>
            </a:r>
          </a:p>
        </p:txBody>
      </p:sp>
    </p:spTree>
    <p:extLst>
      <p:ext uri="{BB962C8B-B14F-4D97-AF65-F5344CB8AC3E}">
        <p14:creationId xmlns:p14="http://schemas.microsoft.com/office/powerpoint/2010/main" val="228514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smtClean="0"/>
              <a:t>TSCA § 9(a): </a:t>
            </a:r>
            <a:br>
              <a:rPr lang="en-US" dirty="0" smtClean="0"/>
            </a:br>
            <a:r>
              <a:rPr lang="en-US" i="1" dirty="0" smtClean="0">
                <a:solidFill>
                  <a:schemeClr val="tx2"/>
                </a:solidFill>
              </a:rPr>
              <a:t>Relationship to Other Federal Laws</a:t>
            </a:r>
            <a:endParaRPr lang="en-US" i="1" dirty="0">
              <a:solidFill>
                <a:schemeClr val="tx2"/>
              </a:solidFill>
            </a:endParaRPr>
          </a:p>
        </p:txBody>
      </p:sp>
      <p:pic>
        <p:nvPicPr>
          <p:cNvPr id="11" name="Picture Placeholder 10"/>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0228" r="20228"/>
          <a:stretch>
            <a:fillRect/>
          </a:stretch>
        </p:blipFill>
        <p:spPr/>
      </p:pic>
      <p:sp>
        <p:nvSpPr>
          <p:cNvPr id="9" name="Footer Placeholder 8"/>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8</a:t>
            </a:fld>
            <a:endParaRPr lang="en-US"/>
          </a:p>
        </p:txBody>
      </p:sp>
      <p:sp>
        <p:nvSpPr>
          <p:cNvPr id="17" name="Rectangle 16"/>
          <p:cNvSpPr/>
          <p:nvPr/>
        </p:nvSpPr>
        <p:spPr>
          <a:xfrm>
            <a:off x="1605618" y="2366826"/>
            <a:ext cx="4041649" cy="16379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1600" dirty="0">
                <a:solidFill>
                  <a:schemeClr val="tx1"/>
                </a:solidFill>
              </a:rPr>
              <a:t>EPA, in its discretion, </a:t>
            </a:r>
            <a:r>
              <a:rPr lang="en-US" sz="1600" b="1" dirty="0">
                <a:solidFill>
                  <a:schemeClr val="tx1"/>
                </a:solidFill>
              </a:rPr>
              <a:t>determines that OSHA may reduce or prevent that risk to a sufficient extent</a:t>
            </a:r>
            <a:r>
              <a:rPr lang="en-US" sz="1600" dirty="0">
                <a:solidFill>
                  <a:schemeClr val="tx1"/>
                </a:solidFill>
              </a:rPr>
              <a:t> under the OSH Act.  </a:t>
            </a:r>
          </a:p>
        </p:txBody>
      </p:sp>
      <p:sp>
        <p:nvSpPr>
          <p:cNvPr id="14" name="Rectangle 13"/>
          <p:cNvSpPr/>
          <p:nvPr/>
        </p:nvSpPr>
        <p:spPr>
          <a:xfrm>
            <a:off x="530353" y="1533754"/>
            <a:ext cx="4422648" cy="955446"/>
          </a:xfrm>
          <a:prstGeom prst="rect">
            <a:avLst/>
          </a:prstGeom>
          <a:solidFill>
            <a:srgbClr val="E4F7DB"/>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b="1" dirty="0">
                <a:solidFill>
                  <a:schemeClr val="tx1"/>
                </a:solidFill>
              </a:rPr>
              <a:t>EPA must refer the regulation of a chemical’s risks to OSHA if: </a:t>
            </a:r>
          </a:p>
        </p:txBody>
      </p:sp>
    </p:spTree>
    <p:extLst>
      <p:ext uri="{BB962C8B-B14F-4D97-AF65-F5344CB8AC3E}">
        <p14:creationId xmlns:p14="http://schemas.microsoft.com/office/powerpoint/2010/main" val="306823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TSCA §9(a)</a:t>
            </a:r>
            <a:endParaRPr lang="en-US" dirty="0"/>
          </a:p>
        </p:txBody>
      </p:sp>
      <p:graphicFrame>
        <p:nvGraphicFramePr>
          <p:cNvPr id="20" name="Content Placeholder 19"/>
          <p:cNvGraphicFramePr>
            <a:graphicFrameLocks noGrp="1"/>
          </p:cNvGraphicFramePr>
          <p:nvPr>
            <p:ph sz="quarter" idx="13"/>
            <p:extLst>
              <p:ext uri="{D42A27DB-BD31-4B8C-83A1-F6EECF244321}">
                <p14:modId xmlns:p14="http://schemas.microsoft.com/office/powerpoint/2010/main" val="2902808766"/>
              </p:ext>
            </p:extLst>
          </p:nvPr>
        </p:nvGraphicFramePr>
        <p:xfrm>
          <a:off x="533400" y="1219918"/>
          <a:ext cx="5202936" cy="3248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Placeholder 20"/>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l="20237" r="20237"/>
          <a:stretch>
            <a:fillRect/>
          </a:stretch>
        </p:blipFill>
        <p:spPr>
          <a:xfrm>
            <a:off x="5920477" y="1219918"/>
            <a:ext cx="2864279" cy="3208859"/>
          </a:xfrm>
        </p:spPr>
      </p:pic>
      <p:sp>
        <p:nvSpPr>
          <p:cNvPr id="8" name="Footer Placeholder 7"/>
          <p:cNvSpPr>
            <a:spLocks noGrp="1"/>
          </p:cNvSpPr>
          <p:nvPr>
            <p:ph type="ftr" sz="quarter" idx="3"/>
          </p:nvPr>
        </p:nvSpPr>
        <p:spPr/>
        <p:txBody>
          <a:bodyPr/>
          <a:lstStyle/>
          <a:p>
            <a:r>
              <a:rPr lang="en-US" smtClean="0"/>
              <a:t>Product Stewardship Coalition - August 2, 2022</a:t>
            </a:r>
            <a:endParaRPr lang="en-US" dirty="0"/>
          </a:p>
        </p:txBody>
      </p:sp>
      <p:sp>
        <p:nvSpPr>
          <p:cNvPr id="7" name="Slide Number Placeholder 6"/>
          <p:cNvSpPr>
            <a:spLocks noGrp="1"/>
          </p:cNvSpPr>
          <p:nvPr>
            <p:ph type="sldNum" sz="quarter" idx="4"/>
          </p:nvPr>
        </p:nvSpPr>
        <p:spPr/>
        <p:txBody>
          <a:bodyPr/>
          <a:lstStyle/>
          <a:p>
            <a:fld id="{D61B5F57-4A2C-49B0-84EC-F72261796337}" type="slidenum">
              <a:rPr lang="en-US" smtClean="0"/>
              <a:pPr/>
              <a:t>9</a:t>
            </a:fld>
            <a:endParaRPr lang="en-US"/>
          </a:p>
        </p:txBody>
      </p:sp>
      <p:sp>
        <p:nvSpPr>
          <p:cNvPr id="12" name="Title 5"/>
          <p:cNvSpPr txBox="1">
            <a:spLocks/>
          </p:cNvSpPr>
          <p:nvPr/>
        </p:nvSpPr>
        <p:spPr>
          <a:xfrm>
            <a:off x="530352" y="722217"/>
            <a:ext cx="8193024" cy="4977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cap="none" baseline="0">
                <a:solidFill>
                  <a:srgbClr val="1F80AE"/>
                </a:solidFill>
                <a:latin typeface="Verdana" pitchFamily="34" charset="0"/>
                <a:ea typeface="Verdana" pitchFamily="34" charset="0"/>
                <a:cs typeface="Verdana" pitchFamily="34" charset="0"/>
              </a:defRPr>
            </a:lvl1pPr>
          </a:lstStyle>
          <a:p>
            <a:r>
              <a:rPr lang="en-US" sz="2400" i="1" dirty="0">
                <a:solidFill>
                  <a:schemeClr val="tx2"/>
                </a:solidFill>
              </a:rPr>
              <a:t>TSCA § 6 Proposed asbestos rule</a:t>
            </a:r>
          </a:p>
        </p:txBody>
      </p:sp>
    </p:spTree>
    <p:extLst>
      <p:ext uri="{BB962C8B-B14F-4D97-AF65-F5344CB8AC3E}">
        <p14:creationId xmlns:p14="http://schemas.microsoft.com/office/powerpoint/2010/main" val="874346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6">
      <a:dk1>
        <a:srgbClr val="1F80AE"/>
      </a:dk1>
      <a:lt1>
        <a:sysClr val="window" lastClr="FFFFFF"/>
      </a:lt1>
      <a:dk2>
        <a:srgbClr val="66C03F"/>
      </a:dk2>
      <a:lt2>
        <a:srgbClr val="FFFFFF"/>
      </a:lt2>
      <a:accent1>
        <a:srgbClr val="24A7EF"/>
      </a:accent1>
      <a:accent2>
        <a:srgbClr val="4A5A65"/>
      </a:accent2>
      <a:accent3>
        <a:srgbClr val="75D701"/>
      </a:accent3>
      <a:accent4>
        <a:srgbClr val="DC6D4B"/>
      </a:accent4>
      <a:accent5>
        <a:srgbClr val="54575A"/>
      </a:accent5>
      <a:accent6>
        <a:srgbClr val="D2EEFB"/>
      </a:accent6>
      <a:hlink>
        <a:srgbClr val="24A7EF"/>
      </a:hlink>
      <a:folHlink>
        <a:srgbClr val="24A7EF"/>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Blank.pptx" id="{182B0B84-FF64-4B57-BB1A-7143E4B9FF21}" vid="{2800FB8C-79DA-47B6-9B65-A660BE667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813</TotalTime>
  <Words>2065</Words>
  <Application>Microsoft Office PowerPoint</Application>
  <PresentationFormat>Custom</PresentationFormat>
  <Paragraphs>242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Verdana</vt:lpstr>
      <vt:lpstr>Office Theme</vt:lpstr>
      <vt:lpstr>PowerPoint Presentation</vt:lpstr>
      <vt:lpstr>Potentially Overlapping Requirements</vt:lpstr>
      <vt:lpstr>OSH Act § 4(b)(1):  OSHA may be preempted</vt:lpstr>
      <vt:lpstr>TSCA § 3(12) – Definitions </vt:lpstr>
      <vt:lpstr>TSCA § 9(c):  Occupational Safety and Health</vt:lpstr>
      <vt:lpstr>TSCA § 9(c) Example:  OSHA PSM Standard and EPA’s RMP Rules</vt:lpstr>
      <vt:lpstr>TSCA § 9(c)</vt:lpstr>
      <vt:lpstr>TSCA § 9(a):  Relationship to Other Federal Laws</vt:lpstr>
      <vt:lpstr>TSCA §9(a)</vt:lpstr>
      <vt:lpstr>TSCA § 9(a)</vt:lpstr>
      <vt:lpstr>TSCA § 9(d): Coordination </vt:lpstr>
      <vt:lpstr>TSCA PMNs</vt:lpstr>
      <vt:lpstr>Conditions of Use</vt:lpstr>
      <vt:lpstr>OSHA: PPE </vt:lpstr>
      <vt:lpstr>TSCA § 5(e) Order</vt:lpstr>
      <vt:lpstr>TSCA § 5(e) Order</vt:lpstr>
      <vt:lpstr>TSCA § 5(e) Order</vt:lpstr>
      <vt:lpstr>SNURs</vt:lpstr>
      <vt:lpstr>SNURs</vt:lpstr>
      <vt:lpstr>SNURs</vt:lpstr>
      <vt:lpstr>SNURs</vt:lpstr>
      <vt:lpstr>Existing Chemicals</vt:lpstr>
      <vt:lpstr>Existing Chemicals</vt:lpstr>
      <vt:lpstr>Existing Chemicals</vt:lpstr>
      <vt:lpstr>Existing Chemicals</vt:lpstr>
      <vt:lpstr>Existing Chemicals</vt:lpstr>
      <vt:lpstr>Existing Chemicals</vt:lpstr>
      <vt:lpstr>Existing Chemicals</vt:lpstr>
      <vt:lpstr>Existing Chemicals</vt:lpstr>
      <vt:lpstr>Existing Chemicals</vt:lpstr>
      <vt:lpstr>Existing Chemicals</vt:lpstr>
      <vt:lpstr>Existing Chemicals</vt:lpstr>
      <vt:lpstr>Key Takeaways</vt:lpstr>
      <vt:lpstr>Thank You!</vt:lpstr>
    </vt:vector>
  </TitlesOfParts>
  <Company>Beveridge &amp; Diamond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Kettenmann</dc:creator>
  <cp:lastModifiedBy>Emma L. Tyeryar</cp:lastModifiedBy>
  <cp:revision>145</cp:revision>
  <cp:lastPrinted>2018-08-10T11:56:15Z</cp:lastPrinted>
  <dcterms:created xsi:type="dcterms:W3CDTF">2022-07-11T17:16:46Z</dcterms:created>
  <dcterms:modified xsi:type="dcterms:W3CDTF">2022-08-01T15:01:42Z</dcterms:modified>
</cp:coreProperties>
</file>